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6" r:id="rId4"/>
    <p:sldId id="295" r:id="rId5"/>
    <p:sldId id="291" r:id="rId6"/>
    <p:sldId id="305" r:id="rId7"/>
    <p:sldId id="299" r:id="rId8"/>
    <p:sldId id="294" r:id="rId9"/>
    <p:sldId id="317" r:id="rId10"/>
    <p:sldId id="300" r:id="rId11"/>
    <p:sldId id="311" r:id="rId12"/>
    <p:sldId id="315" r:id="rId13"/>
    <p:sldId id="318" r:id="rId14"/>
    <p:sldId id="301" r:id="rId15"/>
    <p:sldId id="316" r:id="rId16"/>
    <p:sldId id="302" r:id="rId17"/>
  </p:sldIdLst>
  <p:sldSz cx="7169150" cy="5376863" type="B5ISO"/>
  <p:notesSz cx="9296400" cy="68818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Huerta Romero" initials="SHR" lastIdx="1" clrIdx="0">
    <p:extLst>
      <p:ext uri="{19B8F6BF-5375-455C-9EA6-DF929625EA0E}">
        <p15:presenceInfo xmlns:p15="http://schemas.microsoft.com/office/powerpoint/2012/main" userId="S::sandra.huerta@inai.org.mx::1a2e5ba4-c335-4475-85f4-e22d570ac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98C"/>
    <a:srgbClr val="B18FCB"/>
    <a:srgbClr val="006666"/>
    <a:srgbClr val="612A8A"/>
    <a:srgbClr val="FF0066"/>
    <a:srgbClr val="00A9A6"/>
    <a:srgbClr val="8064A2"/>
    <a:srgbClr val="009999"/>
    <a:srgbClr val="00B0AC"/>
    <a:srgbClr val="92E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3094" autoAdjust="0"/>
  </p:normalViewPr>
  <p:slideViewPr>
    <p:cSldViewPr>
      <p:cViewPr varScale="1">
        <p:scale>
          <a:sx n="91" d="100"/>
          <a:sy n="91" d="100"/>
        </p:scale>
        <p:origin x="534" y="96"/>
      </p:cViewPr>
      <p:guideLst>
        <p:guide orient="horz" pos="1694"/>
        <p:guide pos="2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7030A0"/>
                </a:solidFill>
              </a:rPr>
              <a:t>Asesorías</a:t>
            </a:r>
            <a:r>
              <a:rPr lang="en-US" b="1" baseline="0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Diarias en Promedio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Promedio de Servicios Diario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5E-4137-A6DE-5C3A2C46D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Del 05 al 09 de abril de 2021</c:v>
                </c:pt>
                <c:pt idx="1">
                  <c:v>Del 12 al 16 de abril de 2021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307</c:v>
                </c:pt>
                <c:pt idx="1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B-4B8D-B557-AC39AAAA1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5972992"/>
        <c:axId val="119296512"/>
      </c:barChart>
      <c:catAx>
        <c:axId val="1659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9296512"/>
        <c:crosses val="autoZero"/>
        <c:auto val="1"/>
        <c:lblAlgn val="ctr"/>
        <c:lblOffset val="100"/>
        <c:noMultiLvlLbl val="0"/>
      </c:catAx>
      <c:valAx>
        <c:axId val="11929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9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Calificación</a:t>
            </a:r>
            <a:r>
              <a:rPr lang="es-MX" b="1" baseline="0" dirty="0"/>
              <a:t> de las asesorías</a:t>
            </a:r>
            <a:endParaRPr lang="es-MX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6708333333333336"/>
          <c:w val="0.9388888888888888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harsh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b="1" dirty="0"/>
                      <a:t>9.5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FE-4A58-BC46-38FFD2203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Final!$J$3:$J$4</c:f>
              <c:strCache>
                <c:ptCount val="2"/>
                <c:pt idx="0">
                  <c:v>Del 05 al 09 de abril de 2021</c:v>
                </c:pt>
                <c:pt idx="1">
                  <c:v>Del 12 al 16 de abril de 2021</c:v>
                </c:pt>
              </c:strCache>
            </c:strRef>
          </c:cat>
          <c:val>
            <c:numRef>
              <c:f>Final!$K$3:$K$4</c:f>
              <c:numCache>
                <c:formatCode>General</c:formatCode>
                <c:ptCount val="2"/>
                <c:pt idx="0">
                  <c:v>9.5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4-4A50-BF79-10EE3230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71144"/>
        <c:axId val="240870816"/>
      </c:barChart>
      <c:catAx>
        <c:axId val="24087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870816"/>
        <c:crosses val="autoZero"/>
        <c:auto val="1"/>
        <c:lblAlgn val="ctr"/>
        <c:lblOffset val="100"/>
        <c:noMultiLvlLbl val="0"/>
      </c:catAx>
      <c:valAx>
        <c:axId val="24087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87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Final!$K$3:$K$7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8.9</c:v>
                </c:pt>
                <c:pt idx="2">
                  <c:v>9.6999999999999993</c:v>
                </c:pt>
                <c:pt idx="3">
                  <c:v>9.5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9-44E8-B945-FEE2F59CD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0871144"/>
        <c:axId val="240870816"/>
      </c:barChart>
      <c:catAx>
        <c:axId val="24087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870816"/>
        <c:crosses val="autoZero"/>
        <c:auto val="1"/>
        <c:lblAlgn val="ctr"/>
        <c:lblOffset val="100"/>
        <c:noMultiLvlLbl val="0"/>
      </c:catAx>
      <c:valAx>
        <c:axId val="24087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87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0.42603</cdr:x>
      <cdr:y>0.25824</cdr:y>
    </cdr:from>
    <cdr:to>
      <cdr:x>0.59494</cdr:x>
      <cdr:y>0.3925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AA24795-D6E1-4E6B-A20D-7EC5F5C95705}"/>
            </a:ext>
          </a:extLst>
        </cdr:cNvPr>
        <cdr:cNvSpPr txBox="1"/>
      </cdr:nvSpPr>
      <cdr:spPr>
        <a:xfrm xmlns:a="http://schemas.openxmlformats.org/drawingml/2006/main">
          <a:off x="2082365" y="630148"/>
          <a:ext cx="825601" cy="32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600" b="1" dirty="0">
              <a:solidFill>
                <a:srgbClr val="FF0000"/>
              </a:solidFill>
            </a:rPr>
            <a:t>-4.2%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0.41338</cdr:x>
      <cdr:y>0.36311</cdr:y>
    </cdr:from>
    <cdr:to>
      <cdr:x>0.58662</cdr:x>
      <cdr:y>0.52528</cdr:y>
    </cdr:to>
    <cdr:sp macro="" textlink="">
      <cdr:nvSpPr>
        <cdr:cNvPr id="2" name="Es igual a 1">
          <a:extLst xmlns:a="http://schemas.openxmlformats.org/drawingml/2006/main">
            <a:ext uri="{FF2B5EF4-FFF2-40B4-BE49-F238E27FC236}">
              <a16:creationId xmlns:a16="http://schemas.microsoft.com/office/drawing/2014/main" id="{ADB0CF0A-3FBE-4316-B929-03F79E6DBB2E}"/>
            </a:ext>
          </a:extLst>
        </cdr:cNvPr>
        <cdr:cNvSpPr/>
      </cdr:nvSpPr>
      <cdr:spPr>
        <a:xfrm xmlns:a="http://schemas.openxmlformats.org/drawingml/2006/main">
          <a:off x="1889956" y="967445"/>
          <a:ext cx="792088" cy="432048"/>
        </a:xfrm>
        <a:prstGeom xmlns:a="http://schemas.openxmlformats.org/drawingml/2006/main" prst="mathEqua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8652-4DDC-4906-93C2-9ADA1C55ED5F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36312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536312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8FC1-9F56-4510-9D9C-46426ED652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53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0EA82-0AD7-429D-B62E-6ADED28645CF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369EB5-BC3D-4D57-B58A-EA45B22950B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1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31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310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025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18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326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12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31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169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367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385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512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9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02410-B610-45A7-AC64-7BCAFCA5E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44" y="879964"/>
            <a:ext cx="5376863" cy="1871945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1B20A0-90BE-46AE-9F67-B0EDA19AC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44" y="2824098"/>
            <a:ext cx="5376863" cy="1298164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EEFE0-B278-47DC-AA9B-3CED91F6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89D01-8955-4F74-90A2-A0CDBEE5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289D1-4DEA-4CBD-B13E-FBBFB77C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5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3AA12-CAF3-4734-9B80-058B7460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CD1703-A4C0-4D57-AAFD-A4F4713FA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A3260-217B-478F-BC0E-190CD6CE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45575-994B-4107-B630-8EF1F64A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B7CAA-C75E-4B19-BAE2-8DEB0D49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1256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B46896-D422-433A-ACB7-4C7BCF65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130423" y="286268"/>
            <a:ext cx="1545848" cy="45566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18B78A-0A58-42C0-AD77-A87B27AA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2879" y="286268"/>
            <a:ext cx="4547930" cy="455664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76C4-AD35-4929-87C2-98DCE73B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964C8-DB9B-4F91-AA1F-26389B3A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3A460-1BF3-4AAC-B181-0AEE431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3588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-15825" y="5269093"/>
            <a:ext cx="72008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 userDrawn="1"/>
        </p:nvSpPr>
        <p:spPr>
          <a:xfrm>
            <a:off x="-6109" y="0"/>
            <a:ext cx="7175259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endParaRPr lang="es-MX" sz="1800" b="1" cap="small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9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0CAFF-AA50-41D6-9D9C-1332EE69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3158A-CFB1-44F4-AE8B-F10CAA31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37B0D-07D8-47AB-91F7-687ABCD6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CE3E1-BA0D-4E28-A8FF-60EF409C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DA09E-F9C0-427B-A86A-FBAC58CF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28860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CFE58-37C6-4502-941A-1EF33493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45" y="1340483"/>
            <a:ext cx="6183392" cy="223662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4CEB96-3A8E-4C33-89E6-BA1F6CA0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145" y="3598267"/>
            <a:ext cx="6183392" cy="1176188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0FA64-19FA-4898-9DD2-11A94A15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1D8EA-C568-4072-91D1-14CCFD58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5DB59-924D-4B8A-8E55-D4CF654C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97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6F003-B868-4841-98DB-8F19DD4F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CB249-C1DB-4EBA-9CBA-D959C8D88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79" y="1431341"/>
            <a:ext cx="3046889" cy="34115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14D81C-F5DD-4593-B0C5-63FDCC889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9382" y="1431341"/>
            <a:ext cx="3046889" cy="34115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6FE16-FCF3-4313-9D4C-8B3ED0B4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39EDD-39E6-4862-8BD3-74189CD1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0DE86D-902B-43B0-BBD6-BA6486D9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40137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1D53A-B9DA-4A4C-89EA-B6FED5D4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3" y="286269"/>
            <a:ext cx="6183392" cy="103927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9541D-F14A-498A-AD23-88EA0A480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13" y="1318079"/>
            <a:ext cx="3032886" cy="645970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314D53-1F72-45EA-917A-2D1AA058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813" y="1964048"/>
            <a:ext cx="3032886" cy="28888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9B1BAB-15B5-4AFA-9D73-0C02720AE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29382" y="1318079"/>
            <a:ext cx="3047823" cy="645970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A095B2-044C-4D90-AEEF-577ECC2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9382" y="1964048"/>
            <a:ext cx="3047823" cy="28888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72DFF3-AA42-401C-9E36-283350AD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3129CC-67FA-4560-90B3-B79A3179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797AF-7AC9-4706-81B8-93DE2CF3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95566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90B6F-0B98-4D1B-9F89-AA7E06E4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7B051F-82DF-47AE-BFBC-958337CF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0AFFCD-2934-402E-BEC7-1108245E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0DA10F-BF4D-4E15-966B-F87779C6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20375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D75-D9AA-40D2-B864-789F57F6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A4362D-F864-4B32-B594-DB547E36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A9277-F2F3-4A78-A599-73B4DA39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23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05CE9-4DFA-4CAC-8369-DAB67900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80055-D75E-4AAE-BB96-39E8FE99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823" y="774169"/>
            <a:ext cx="3629382" cy="3821058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859229-2317-45FC-A248-A3AE1B7C8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F51C4-3D07-4A15-A47D-6EA594E9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9F2EE0-D3A6-4B21-99ED-05B44928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C3F9FA-C60E-4B8C-8F57-CE6B0D83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1166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312E-D6BA-4346-82C6-E4DC31D0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9B1126-7F30-4791-84BA-227486BE3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7823" y="774169"/>
            <a:ext cx="3629382" cy="3821058"/>
          </a:xfrm>
        </p:spPr>
        <p:txBody>
          <a:bodyPr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8E8DED-CAAD-4A6B-B6A7-35B77B19C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F58193-2102-411C-9736-88BD6372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74291E-20EB-4228-A98C-4CE0A595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18102C-20E7-42A3-8C84-6544379F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76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A400E4-623F-4054-BA9E-45379F5F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79" y="286269"/>
            <a:ext cx="6183392" cy="10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16281-A83B-4942-8448-525F3C91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79" y="1431341"/>
            <a:ext cx="6183392" cy="341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9241A-1EA6-4E0D-977E-B85CC1A46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879" y="4983556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73879-D80E-4AF4-8F72-6E2F8CB9E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781" y="4983556"/>
            <a:ext cx="2419588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9F0B8-5FAB-4B27-B7A2-B20472B3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3212" y="4983556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9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hf sldNum="0" hdr="0" ftr="0" dt="0"/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&#243;n@inai.org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9522EAE-6A83-4BBB-9629-5B67BCFC240C}"/>
              </a:ext>
            </a:extLst>
          </p:cNvPr>
          <p:cNvSpPr/>
          <p:nvPr/>
        </p:nvSpPr>
        <p:spPr>
          <a:xfrm>
            <a:off x="4952727" y="0"/>
            <a:ext cx="2216423" cy="38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8215E7-8456-4A4A-BD86-F42077D9C185}"/>
              </a:ext>
            </a:extLst>
          </p:cNvPr>
          <p:cNvSpPr/>
          <p:nvPr/>
        </p:nvSpPr>
        <p:spPr>
          <a:xfrm>
            <a:off x="-15825" y="0"/>
            <a:ext cx="7184975" cy="3566222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rgbClr val="7030A0"/>
              </a:gs>
              <a:gs pos="55000">
                <a:srgbClr val="B18FCB"/>
              </a:gs>
              <a:gs pos="100000">
                <a:srgbClr val="7030A0"/>
              </a:gs>
              <a:gs pos="100000">
                <a:srgbClr val="7030A0"/>
              </a:gs>
            </a:gsLst>
            <a:lin ang="10800000" scaled="0"/>
          </a:gradFill>
          <a:ln>
            <a:noFill/>
          </a:ln>
          <a:effectLst/>
          <a:scene3d>
            <a:camera prst="orthographicFront"/>
            <a:lightRig rig="brightRoom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8 Cuadro de texto"/>
          <p:cNvSpPr txBox="1"/>
          <p:nvPr/>
        </p:nvSpPr>
        <p:spPr>
          <a:xfrm>
            <a:off x="574402" y="932851"/>
            <a:ext cx="3772272" cy="1755580"/>
          </a:xfrm>
          <a:prstGeom prst="roundRect">
            <a:avLst/>
          </a:prstGeom>
          <a:noFill/>
          <a:ln>
            <a:noFill/>
          </a:ln>
          <a:effectLst>
            <a:outerShdw blurRad="63500" dist="1460500" sx="92000" sy="92000" algn="ctr" rotWithShape="0">
              <a:prstClr val="black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3200" b="1" cap="small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Times New Roman"/>
                <a:cs typeface="Aldhabi" panose="01000000000000000000" pitchFamily="2" charset="-78"/>
              </a:rPr>
              <a:t>Centro de Atención a                                 la Sociedad (CAS)</a:t>
            </a:r>
          </a:p>
        </p:txBody>
      </p:sp>
      <p:sp>
        <p:nvSpPr>
          <p:cNvPr id="3" name="AutoShape 2" descr="https://scontent-dfw1-1.xx.fbcdn.net/hphotos-xtp1/t31.0-8/10947386_1449372305354540_5826203706677402902_o.jpg?_nc_eui=ARg-nmd20loNlka5HtEUm8iaSuhDT9X-Kk-35igIT_0JDm8I3vVk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A19A72A-5BB4-4848-A790-4A2C48882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63309"/>
              </p:ext>
            </p:extLst>
          </p:nvPr>
        </p:nvGraphicFramePr>
        <p:xfrm>
          <a:off x="5287950" y="3840557"/>
          <a:ext cx="1581577" cy="101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36240" imgH="2526840" progId="">
                  <p:embed/>
                </p:oleObj>
              </mc:Choice>
              <mc:Fallback>
                <p:oleObj r:id="rId2" imgW="3936240" imgH="2526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7950" y="3840557"/>
                        <a:ext cx="1581577" cy="1014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8 Cuadro de texto">
            <a:extLst>
              <a:ext uri="{FF2B5EF4-FFF2-40B4-BE49-F238E27FC236}">
                <a16:creationId xmlns:a16="http://schemas.microsoft.com/office/drawing/2014/main" id="{94CD7784-0D6B-4620-BD81-4B52CC7A5C42}"/>
              </a:ext>
            </a:extLst>
          </p:cNvPr>
          <p:cNvSpPr txBox="1"/>
          <p:nvPr/>
        </p:nvSpPr>
        <p:spPr>
          <a:xfrm>
            <a:off x="632247" y="3566222"/>
            <a:ext cx="3916288" cy="1755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rgbClr val="006666"/>
                </a:solidFill>
                <a:latin typeface="Abadi" panose="020B0604020104020204" pitchFamily="34" charset="0"/>
                <a:ea typeface="Times New Roman"/>
              </a:rPr>
              <a:t>Informe del periodo</a:t>
            </a:r>
          </a:p>
          <a:p>
            <a:pPr algn="ctr"/>
            <a:r>
              <a:rPr lang="es-MX" sz="2000" b="1" dirty="0">
                <a:solidFill>
                  <a:srgbClr val="006666"/>
                </a:solidFill>
                <a:latin typeface="Abadi" panose="020B0604020104020204" pitchFamily="34" charset="0"/>
                <a:ea typeface="Times New Roman"/>
              </a:rPr>
              <a:t>del 12 al 16 </a:t>
            </a:r>
            <a:r>
              <a:rPr lang="es-MX" sz="2000" b="1">
                <a:solidFill>
                  <a:srgbClr val="006666"/>
                </a:solidFill>
                <a:latin typeface="Abadi" panose="020B0604020104020204" pitchFamily="34" charset="0"/>
                <a:ea typeface="Times New Roman"/>
              </a:rPr>
              <a:t>de abril </a:t>
            </a:r>
            <a:r>
              <a:rPr lang="es-MX" sz="2000" b="1" dirty="0">
                <a:solidFill>
                  <a:srgbClr val="006666"/>
                </a:solidFill>
                <a:latin typeface="Abadi" panose="020B0604020104020204" pitchFamily="34" charset="0"/>
                <a:ea typeface="Times New Roman"/>
              </a:rPr>
              <a:t>de 2021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6CD222-6D76-4385-B861-783AA710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21" y="1456373"/>
            <a:ext cx="1656805" cy="9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0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8630" y="408563"/>
            <a:ext cx="6780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/>
              <a:t>Los temas de interés de los usuarios del CAS son muy diversos, aunque en el periodo que se informa se destacan los siguientes tópicos: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 dirty="0"/>
          </a:p>
          <a:p>
            <a:pPr marL="364474" indent="-364474" algn="just">
              <a:buFont typeface="Wingdings" panose="05000000000000000000" pitchFamily="2" charset="2"/>
              <a:buChar char="ü"/>
            </a:pPr>
            <a:r>
              <a:rPr lang="es-MX" sz="1400" dirty="0"/>
              <a:t>El </a:t>
            </a:r>
            <a:r>
              <a:rPr lang="es-MX" sz="1400" b="1" dirty="0">
                <a:solidFill>
                  <a:srgbClr val="7030A0"/>
                </a:solidFill>
              </a:rPr>
              <a:t>8.6%</a:t>
            </a:r>
            <a:r>
              <a:rPr lang="es-MX" sz="1400" dirty="0"/>
              <a:t> fueron asesorías para la obtención de </a:t>
            </a:r>
            <a:r>
              <a:rPr lang="es-MX" sz="1400" b="1" dirty="0">
                <a:solidFill>
                  <a:srgbClr val="7030A0"/>
                </a:solidFill>
              </a:rPr>
              <a:t>semanas cotizadas, historiales laborales o resolución de pensión </a:t>
            </a:r>
            <a:r>
              <a:rPr lang="es-MX" sz="1400" dirty="0"/>
              <a:t>ante instituciones de seguridad social.</a:t>
            </a:r>
          </a:p>
          <a:p>
            <a:pPr marL="364474" indent="-364474" algn="just">
              <a:buFont typeface="Wingdings" panose="05000000000000000000" pitchFamily="2" charset="2"/>
              <a:buChar char="ü"/>
            </a:pPr>
            <a:endParaRPr lang="es-MX" sz="1400" dirty="0"/>
          </a:p>
          <a:p>
            <a:pPr marL="364474" indent="-364474" algn="just">
              <a:buFont typeface="Wingdings" panose="05000000000000000000" pitchFamily="2" charset="2"/>
              <a:buChar char="ü"/>
            </a:pPr>
            <a:r>
              <a:rPr lang="es-MX" sz="1400" dirty="0"/>
              <a:t>El </a:t>
            </a:r>
            <a:r>
              <a:rPr lang="es-MX" sz="1400" b="1" dirty="0">
                <a:solidFill>
                  <a:srgbClr val="7030A0"/>
                </a:solidFill>
              </a:rPr>
              <a:t>2.2% </a:t>
            </a:r>
            <a:r>
              <a:rPr lang="es-MX" sz="1400" dirty="0"/>
              <a:t>fueron relativos a la obtención de </a:t>
            </a:r>
            <a:r>
              <a:rPr lang="es-MX" sz="1400" b="1" dirty="0">
                <a:solidFill>
                  <a:srgbClr val="7030A0"/>
                </a:solidFill>
              </a:rPr>
              <a:t>expedientes o historiales médicos.</a:t>
            </a:r>
          </a:p>
          <a:p>
            <a:pPr marL="364474" indent="-364474" algn="just">
              <a:buFont typeface="Wingdings" panose="05000000000000000000" pitchFamily="2" charset="2"/>
              <a:buChar char="ü"/>
            </a:pPr>
            <a:endParaRPr lang="es-MX" sz="1400" dirty="0"/>
          </a:p>
          <a:p>
            <a:pPr marL="364474" indent="-364474" algn="just">
              <a:buFont typeface="Wingdings" panose="05000000000000000000" pitchFamily="2" charset="2"/>
              <a:buChar char="ü"/>
            </a:pPr>
            <a:r>
              <a:rPr lang="es-MX" sz="1400" dirty="0"/>
              <a:t>El </a:t>
            </a:r>
            <a:r>
              <a:rPr lang="es-MX" sz="1400" b="1" dirty="0">
                <a:solidFill>
                  <a:srgbClr val="7030A0"/>
                </a:solidFill>
              </a:rPr>
              <a:t>1.2%</a:t>
            </a:r>
            <a:r>
              <a:rPr lang="es-MX" sz="1400" dirty="0"/>
              <a:t> fueron asesorías de temas relativos al </a:t>
            </a:r>
            <a:r>
              <a:rPr lang="es-MX" sz="1400" b="1" dirty="0">
                <a:solidFill>
                  <a:srgbClr val="7030A0"/>
                </a:solidFill>
              </a:rPr>
              <a:t>Covid-19</a:t>
            </a:r>
            <a:r>
              <a:rPr lang="es-MX" sz="14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55C910-3DBB-47BC-BA13-320B934CC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42" y="2510850"/>
            <a:ext cx="35242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9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/>
          <p:nvPr/>
        </p:nvSpPr>
        <p:spPr>
          <a:xfrm>
            <a:off x="56183" y="312167"/>
            <a:ext cx="68753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/>
              <a:t>Se otorgaron </a:t>
            </a:r>
            <a:r>
              <a:rPr lang="es-MX" sz="1700" b="1" dirty="0">
                <a:solidFill>
                  <a:srgbClr val="7030A0"/>
                </a:solidFill>
              </a:rPr>
              <a:t>17 asesorías respecto al Covid-19</a:t>
            </a:r>
            <a:r>
              <a:rPr lang="es-MX" sz="1700" dirty="0"/>
              <a:t>, de las cuáles 8 fueron catalogadas como otro tipo de orientación debido al tipo de servicio otorgado:</a:t>
            </a:r>
          </a:p>
          <a:p>
            <a:pPr lvl="1" algn="just"/>
            <a:endParaRPr lang="es-MX" sz="1100" dirty="0"/>
          </a:p>
        </p:txBody>
      </p:sp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F446FC-5BF4-4A9F-A2E4-682342DB821A}"/>
              </a:ext>
            </a:extLst>
          </p:cNvPr>
          <p:cNvSpPr txBox="1"/>
          <p:nvPr/>
        </p:nvSpPr>
        <p:spPr>
          <a:xfrm>
            <a:off x="-53237" y="1248846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la CAMPAÑA NACIONAL DE VACUNACION CONTRA EL VIURS SARS-CoV-2, se le otorgó el carácter de asunto estratégico de seguridad nacional por parte del Consejo de Seguridad Nacional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El usuario requiere su cedula SISVER ante la SSA.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El usuario tiene dudas sobre la aplicación de la segunda dosis de su vacuna en Guanajuato.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Me hice la prueba COVID en un Centro de Salud ya que mi seguro me requiere el documento que acredite se me realizo la prueba PCR, como lo puedo solicitar?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Se comunica usuario para indicar que desea conocer como solicitar cédula SINOLAVE ante el IMSS.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88924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67AD5F-C8E5-439B-8E1F-F76326F1B850}"/>
              </a:ext>
            </a:extLst>
          </p:cNvPr>
          <p:cNvSpPr txBox="1"/>
          <p:nvPr/>
        </p:nvSpPr>
        <p:spPr>
          <a:xfrm>
            <a:off x="-87833" y="528191"/>
            <a:ext cx="69847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derivado de la contingencia sanitaria por el Covid-19, ese H. Instituto está considerando algunas excepciones extraordinarias para el tratamiento de datos personales sensibles relacionados con la salud de los titulares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solicito a ustedes la ayuda para que me puedan facilitar mis resultados de la prueba SINOLAVE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Forma de solicitar copia de los resultados de prueba COVID realizada en centro de salud de la CDMX.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Forma de solicitar el costo de paciente COVID por institución de salud a nivel nacional.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solicito su ayuda para el envío de mi “ensayo diagnóstico para la detección de enfermedad respiratoria viral”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Para solicitar información sobre apoyo que se dan en caso de familiar fallecido por COVID 19 Cuáles son los procedimientos q se llevan a cobo.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Requiere conocer la forma para solicitar el expediente médico o incapacidades por la atención médica motivo del COVID 19.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Pide registro de solicitud, quiere SINOLAVE.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Quiere la cédula SINOLAVE.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84046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4DEB90-4A3B-4E05-B407-B5D461CA2791}"/>
              </a:ext>
            </a:extLst>
          </p:cNvPr>
          <p:cNvSpPr txBox="1"/>
          <p:nvPr/>
        </p:nvSpPr>
        <p:spPr>
          <a:xfrm>
            <a:off x="-87833" y="816223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el hecho que si dicho prestador presenta después de hacerse una prueba para detectar SARS Cov-2, como positivo, considero que no es necesario la protección del dato como sensible en caso de ser positivo ya que se tiene que comunicar al personal de la empresa o al equipo de trabajo a fin de evitar contagios, ya que el Artículo 26 de la LFPDPPP, las fracciones I y V, son situaciones que nos pudieran aplicar, y también evitar una discriminación. Entonces, este punto se tiene que mencionar en el aviso de privacidad o ni siquiera es necesario porque se sobreentiende que estamos en una pandemia.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Buenas tardes quisiera solicitar mi SISVER en el cual salí positivo del COVID-19 el día 25 de junio del 2020 mi nombre es XXXXXXXXXXXX soy de Mérida Yucatán le agradecería de ante mano la pronta información saludos.</a:t>
            </a:r>
          </a:p>
        </p:txBody>
      </p:sp>
    </p:spTree>
    <p:extLst>
      <p:ext uri="{BB962C8B-B14F-4D97-AF65-F5344CB8AC3E}">
        <p14:creationId xmlns:p14="http://schemas.microsoft.com/office/powerpoint/2010/main" val="226650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2887A1C-4EDB-433A-A379-95C5BDABD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288287"/>
              </p:ext>
            </p:extLst>
          </p:nvPr>
        </p:nvGraphicFramePr>
        <p:xfrm>
          <a:off x="1267567" y="2400399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Calificación del Servicio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8630" y="456183"/>
            <a:ext cx="67803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Los usuarios del CAS tienen la oportunidad de calificar los servicios que se les brinda, con los siguientes resultados: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En el </a:t>
            </a:r>
            <a:r>
              <a:rPr lang="es-MX" b="1" dirty="0">
                <a:solidFill>
                  <a:srgbClr val="7030A0"/>
                </a:solidFill>
              </a:rPr>
              <a:t>canal telefónico (Tel-INAI) </a:t>
            </a:r>
            <a:r>
              <a:rPr lang="es-MX" dirty="0"/>
              <a:t>la calificación promedio del periodo que se informa fue de </a:t>
            </a:r>
            <a:r>
              <a:rPr lang="es-MX" b="1" dirty="0">
                <a:solidFill>
                  <a:srgbClr val="7030A0"/>
                </a:solidFill>
              </a:rPr>
              <a:t>9.5</a:t>
            </a:r>
            <a:r>
              <a:rPr lang="es-MX" dirty="0"/>
              <a:t>, en una escala de 0 a 10, igual a la obtenida la semana anterior.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3008533" y="3840559"/>
            <a:ext cx="1152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>
                <a:solidFill>
                  <a:srgbClr val="FF0066"/>
                </a:solidFill>
              </a:rPr>
              <a:t>Se mantuvo el porcentaje de satisfacción de las encuestas</a:t>
            </a:r>
            <a:endParaRPr lang="es-MX" sz="11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Calificación del Servicio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84DEB-C195-4A41-B08D-38D0E186D3D4}"/>
              </a:ext>
            </a:extLst>
          </p:cNvPr>
          <p:cNvSpPr txBox="1"/>
          <p:nvPr/>
        </p:nvSpPr>
        <p:spPr>
          <a:xfrm>
            <a:off x="188630" y="359201"/>
            <a:ext cx="67803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La calificación promedio por pregunta fue la siguiente:</a:t>
            </a:r>
          </a:p>
          <a:p>
            <a:pPr algn="just"/>
            <a:endParaRPr lang="es-MX" sz="1600" dirty="0"/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1. ¿Cómo calificaría la atención recibida?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2. ¿Considera que el tiempo de espera para ser atendido fue?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3. ¿Considera que la amabilidad del asesor que lo atendió fue?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4. ¿Considera que la preparación del asesor para resolver sus dudas fue?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5. ¿Considera usted que la asesoría fue suficiente?</a:t>
            </a:r>
            <a:endParaRPr lang="es-MX" sz="16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37A26B7-7CFB-460F-8B63-C3AE3DD4A3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717706"/>
              </p:ext>
            </p:extLst>
          </p:nvPr>
        </p:nvGraphicFramePr>
        <p:xfrm>
          <a:off x="1292790" y="2256383"/>
          <a:ext cx="4572000" cy="240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C55469-F9A2-4992-819F-CF33BCCE4143}"/>
              </a:ext>
            </a:extLst>
          </p:cNvPr>
          <p:cNvSpPr txBox="1"/>
          <p:nvPr/>
        </p:nvSpPr>
        <p:spPr>
          <a:xfrm>
            <a:off x="163406" y="4560639"/>
            <a:ext cx="678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Aunque mejoró la calificación del tiempo de espera para ser atendido, continúa como el punto más castigado por los usuarios.</a:t>
            </a:r>
            <a:endParaRPr lang="es-MX" sz="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8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ante la Contingencia Sanitaria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8630" y="588000"/>
            <a:ext cx="67803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dirty="0">
                <a:solidFill>
                  <a:prstClr val="black"/>
                </a:solidFill>
              </a:rPr>
              <a:t>Ante el riesgo de contagio del virus denominado </a:t>
            </a:r>
            <a:r>
              <a:rPr lang="es-MX" b="1" dirty="0">
                <a:solidFill>
                  <a:srgbClr val="7030A0"/>
                </a:solidFill>
              </a:rPr>
              <a:t>COVID-19</a:t>
            </a:r>
            <a:r>
              <a:rPr lang="es-MX" dirty="0">
                <a:solidFill>
                  <a:prstClr val="black"/>
                </a:solidFill>
              </a:rPr>
              <a:t>, el </a:t>
            </a:r>
            <a:r>
              <a:rPr lang="es-MX" b="1" dirty="0">
                <a:solidFill>
                  <a:srgbClr val="7030A0"/>
                </a:solidFill>
              </a:rPr>
              <a:t>INAI tomó las siguientes medidas respecto al Centro de Atención a la Sociedad</a:t>
            </a:r>
            <a:r>
              <a:rPr lang="es-MX" dirty="0">
                <a:solidFill>
                  <a:prstClr val="black"/>
                </a:solidFill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Mantener la suspensión del servicio de atención presencial.</a:t>
            </a:r>
          </a:p>
          <a:p>
            <a:pPr lvl="0" algn="just"/>
            <a:endParaRPr lang="es-MX" dirty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Continuar prestando servicios de asesoría personalizada por los canales de atención Tel-INAI (800 835 43 24), correo electrónico </a:t>
            </a:r>
            <a:r>
              <a:rPr lang="es-MX" dirty="0">
                <a:solidFill>
                  <a:prstClr val="black"/>
                </a:solidFill>
              </a:rPr>
              <a:t>(</a:t>
            </a:r>
            <a:r>
              <a:rPr lang="es-MX" dirty="0">
                <a:solidFill>
                  <a:prstClr val="black"/>
                </a:solidFill>
                <a:hlinkClick r:id="rId3"/>
              </a:rPr>
              <a:t>atención@inai.org.mx</a:t>
            </a:r>
            <a:r>
              <a:rPr lang="es-MX" dirty="0">
                <a:solidFill>
                  <a:prstClr val="black"/>
                </a:solidFill>
              </a:rPr>
              <a:t>) y postal.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Poner a disposición de las personas los servicios remotos del CAS </a:t>
            </a:r>
            <a:r>
              <a:rPr lang="es-MX" dirty="0">
                <a:solidFill>
                  <a:prstClr val="black"/>
                </a:solidFill>
              </a:rPr>
              <a:t>para recibir orientación y asesoría sobre el ejercicio de sus derechos de acceso a la información y de protección de datos personales en general, entre ellos, </a:t>
            </a:r>
            <a:r>
              <a:rPr lang="es-MX" b="1" dirty="0">
                <a:solidFill>
                  <a:srgbClr val="7030A0"/>
                </a:solidFill>
              </a:rPr>
              <a:t>los relacionados con la contingencia sanitaria.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Asesorías Otorgadas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3828" y="384175"/>
            <a:ext cx="653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Ante la </a:t>
            </a:r>
            <a:r>
              <a:rPr lang="es-MX" sz="1600" b="1" dirty="0">
                <a:solidFill>
                  <a:srgbClr val="7030A0"/>
                </a:solidFill>
              </a:rPr>
              <a:t>Contingencia Sanitaria por el COVID-19</a:t>
            </a:r>
            <a:r>
              <a:rPr lang="es-MX" sz="1600" dirty="0"/>
              <a:t>, el CAS </a:t>
            </a:r>
            <a:r>
              <a:rPr lang="es-MX" sz="1600" b="1" dirty="0">
                <a:solidFill>
                  <a:srgbClr val="7030A0"/>
                </a:solidFill>
              </a:rPr>
              <a:t>continúa brindando sus servicios </a:t>
            </a:r>
            <a:r>
              <a:rPr lang="es-MX" sz="1600" dirty="0"/>
              <a:t>al público, </a:t>
            </a:r>
            <a:r>
              <a:rPr lang="es-MX" sz="1600" b="1" dirty="0">
                <a:solidFill>
                  <a:srgbClr val="7030A0"/>
                </a:solidFill>
              </a:rPr>
              <a:t>excepto el de atención presencial</a:t>
            </a:r>
            <a:r>
              <a:rPr lang="es-MX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En el periodo del </a:t>
            </a:r>
            <a:r>
              <a:rPr lang="es-MX" sz="1600" b="1" dirty="0">
                <a:solidFill>
                  <a:srgbClr val="7030A0"/>
                </a:solidFill>
              </a:rPr>
              <a:t>12 al 16 de abril</a:t>
            </a:r>
            <a:r>
              <a:rPr lang="es-MX" sz="1600" dirty="0"/>
              <a:t>, se otorgaron </a:t>
            </a:r>
            <a:r>
              <a:rPr lang="es-MX" sz="1600" b="1" dirty="0">
                <a:solidFill>
                  <a:srgbClr val="7030A0"/>
                </a:solidFill>
              </a:rPr>
              <a:t>1,471* consultas</a:t>
            </a:r>
            <a:r>
              <a:rPr lang="es-MX" sz="1600" dirty="0"/>
              <a:t>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424335" y="147532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7030A0"/>
                </a:solidFill>
              </a:rPr>
              <a:t>Asesorías del 12 al 16 de abril de 2021. </a:t>
            </a:r>
            <a:r>
              <a:rPr lang="es-MX" sz="1100" dirty="0">
                <a:solidFill>
                  <a:srgbClr val="7030A0"/>
                </a:solidFill>
              </a:rPr>
              <a:t>(5 días)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F9298F-7B37-4C71-B907-96D0A577C6FF}"/>
              </a:ext>
            </a:extLst>
          </p:cNvPr>
          <p:cNvSpPr txBox="1"/>
          <p:nvPr/>
        </p:nvSpPr>
        <p:spPr>
          <a:xfrm>
            <a:off x="1280319" y="4645113"/>
            <a:ext cx="4608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rgbClr val="7030A0"/>
                </a:solidFill>
              </a:rPr>
              <a:t>*Información extraída de la base de CRM el 21 de abril de 2021.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35CDE0A-5FCA-49B9-AACD-ECDC8FEBF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240633"/>
              </p:ext>
            </p:extLst>
          </p:nvPr>
        </p:nvGraphicFramePr>
        <p:xfrm>
          <a:off x="942848" y="2012483"/>
          <a:ext cx="5283454" cy="220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819531" imgH="1590846" progId="Excel.Sheet.12">
                  <p:embed/>
                </p:oleObj>
              </mc:Choice>
              <mc:Fallback>
                <p:oleObj name="Worksheet" r:id="rId3" imgW="3819531" imgH="15908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848" y="2012483"/>
                        <a:ext cx="5283454" cy="220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73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Asesorías y Servicios Otorgados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722756189"/>
              </p:ext>
            </p:extLst>
          </p:nvPr>
        </p:nvGraphicFramePr>
        <p:xfrm>
          <a:off x="1140665" y="2328391"/>
          <a:ext cx="4887820" cy="244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293828" y="554320"/>
            <a:ext cx="638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En el periodo que se informa se otorgaron en </a:t>
            </a:r>
            <a:r>
              <a:rPr lang="es-MX" b="1" dirty="0">
                <a:solidFill>
                  <a:srgbClr val="7030A0"/>
                </a:solidFill>
              </a:rPr>
              <a:t>promedio 294 asesorías diarias</a:t>
            </a:r>
            <a:r>
              <a:rPr lang="es-MX" dirty="0"/>
              <a:t>, contra las </a:t>
            </a:r>
            <a:r>
              <a:rPr lang="es-MX" b="1" dirty="0">
                <a:solidFill>
                  <a:srgbClr val="7030A0"/>
                </a:solidFill>
              </a:rPr>
              <a:t>307 asesorías en promedio que fueron otorgadas </a:t>
            </a:r>
            <a:r>
              <a:rPr lang="es-MX" dirty="0"/>
              <a:t>la semana previa, lo que significó una ligera disminución en la </a:t>
            </a:r>
            <a:r>
              <a:rPr lang="es-MX" b="1" dirty="0">
                <a:solidFill>
                  <a:srgbClr val="7030A0"/>
                </a:solidFill>
              </a:rPr>
              <a:t>demanda de consultas</a:t>
            </a:r>
            <a:r>
              <a:rPr lang="es-MX" dirty="0"/>
              <a:t>.</a:t>
            </a:r>
          </a:p>
        </p:txBody>
      </p:sp>
      <p:sp>
        <p:nvSpPr>
          <p:cNvPr id="2" name="Flecha: a la derecha 1"/>
          <p:cNvSpPr/>
          <p:nvPr/>
        </p:nvSpPr>
        <p:spPr>
          <a:xfrm rot="1469939">
            <a:off x="3131310" y="3786228"/>
            <a:ext cx="1009042" cy="116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169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Canales de Atención Utilizados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6183" y="369654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A partir del 23 de marzo de 2020 </a:t>
            </a:r>
            <a:r>
              <a:rPr lang="es-MX" sz="1600" b="1" dirty="0">
                <a:solidFill>
                  <a:srgbClr val="7030A0"/>
                </a:solidFill>
              </a:rPr>
              <a:t>se suspendió el servicio de atención presencial</a:t>
            </a:r>
            <a:r>
              <a:rPr lang="es-MX" sz="1600" dirty="0"/>
              <a:t>, manteniendo la comunicación por medios remotos, atendiendo las </a:t>
            </a:r>
            <a:r>
              <a:rPr lang="es-MX" sz="1600" b="1" dirty="0">
                <a:solidFill>
                  <a:srgbClr val="7030A0"/>
                </a:solidFill>
              </a:rPr>
              <a:t>recomendaciones de las autoridades sanitarias para que las personas guarden distanciamiento social </a:t>
            </a:r>
            <a:r>
              <a:rPr lang="es-MX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y reduzcan su movilidad</a:t>
            </a:r>
            <a:r>
              <a:rPr lang="es-MX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Durante el periodo analizado, el </a:t>
            </a:r>
            <a:r>
              <a:rPr lang="es-MX" sz="1600" b="1" dirty="0">
                <a:solidFill>
                  <a:srgbClr val="7030A0"/>
                </a:solidFill>
              </a:rPr>
              <a:t>Tel-INAI </a:t>
            </a:r>
            <a:r>
              <a:rPr lang="es-MX" sz="1600" dirty="0"/>
              <a:t>fue el medio más utilizado con el </a:t>
            </a:r>
            <a:r>
              <a:rPr lang="es-MX" sz="1600" b="1" dirty="0">
                <a:solidFill>
                  <a:srgbClr val="7030A0"/>
                </a:solidFill>
              </a:rPr>
              <a:t>76.41% de las asesorías otorgadas.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52327" y="216417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</a:rPr>
              <a:t>Asesorías del 22 al 26 de marzo de 2021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8190" y="4344615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Las consultas por </a:t>
            </a:r>
            <a:r>
              <a:rPr lang="es-MX" sz="1600" b="1" dirty="0">
                <a:solidFill>
                  <a:srgbClr val="7030A0"/>
                </a:solidFill>
              </a:rPr>
              <a:t>correo electrónico</a:t>
            </a:r>
            <a:r>
              <a:rPr lang="es-MX" sz="1600" dirty="0"/>
              <a:t> representaron el </a:t>
            </a:r>
            <a:r>
              <a:rPr lang="es-MX" sz="1600" b="1" dirty="0">
                <a:solidFill>
                  <a:srgbClr val="7030A0"/>
                </a:solidFill>
              </a:rPr>
              <a:t>23.45% del total, lo que significó una ligera disminución en comparación a la semana anterior (0.87%).</a:t>
            </a:r>
            <a:endParaRPr lang="es-MX" sz="160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F6488AD-30AE-44B6-B485-DA8664823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64046"/>
              </p:ext>
            </p:extLst>
          </p:nvPr>
        </p:nvGraphicFramePr>
        <p:xfrm>
          <a:off x="1909409" y="2699840"/>
          <a:ext cx="3062300" cy="161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295432" imgH="1209530" progId="Excel.Sheet.12">
                  <p:embed/>
                </p:oleObj>
              </mc:Choice>
              <mc:Fallback>
                <p:oleObj name="Worksheet" r:id="rId3" imgW="2295432" imgH="1209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9409" y="2699840"/>
                        <a:ext cx="3062300" cy="1613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Origen de las Asesorías Otorgadas</a:t>
            </a:r>
          </a:p>
        </p:txBody>
      </p:sp>
      <p:pic>
        <p:nvPicPr>
          <p:cNvPr id="2052" name="Picture 4" descr="http://www.cerebriti.com/uploads/be0e1862fb6608395a54cac64e33e4b4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0" y="672207"/>
            <a:ext cx="60931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68557"/>
              </p:ext>
            </p:extLst>
          </p:nvPr>
        </p:nvGraphicFramePr>
        <p:xfrm>
          <a:off x="416223" y="711200"/>
          <a:ext cx="3572854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Servicios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Ciudad de México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16828" rtl="0" eaLnBrk="1" fontAlgn="b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México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Jalisco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Veracruz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Nuevo León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Baja California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Querétaro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Guanajuato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16828" rtl="0" eaLnBrk="1" fontAlgn="b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16828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1,471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89077" y="528191"/>
            <a:ext cx="3113219" cy="4534853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b="1" dirty="0"/>
              <a:t>Del 100% de los servicios requeridos, el 41.8% provino de entidades distintas a la CDMX. En el periodo analizado aumentó el porcentaje de servicios solicitados en la capital.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5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b="1" dirty="0"/>
              <a:t>La </a:t>
            </a:r>
            <a:r>
              <a:rPr lang="es-MX" sz="1500" b="1" dirty="0">
                <a:solidFill>
                  <a:srgbClr val="7030A0"/>
                </a:solidFill>
              </a:rPr>
              <a:t>CDMX y el Estado de México concentran el 33.1% de los servicios, lo que significa un aumento del 1.3% en comparación de la semana previa.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5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b="1" dirty="0"/>
              <a:t>40.1% de los usuarios no proporcionaron dato de estado de procedencia. </a:t>
            </a:r>
          </a:p>
        </p:txBody>
      </p:sp>
    </p:spTree>
    <p:extLst>
      <p:ext uri="{BB962C8B-B14F-4D97-AF65-F5344CB8AC3E}">
        <p14:creationId xmlns:p14="http://schemas.microsoft.com/office/powerpoint/2010/main" val="157474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Perfil de los Usuarios del CAS (Género y Edad)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28191" y="392301"/>
            <a:ext cx="69127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En el periodo que se informa, el </a:t>
            </a:r>
            <a:r>
              <a:rPr lang="es-MX" sz="1600" b="1" dirty="0">
                <a:solidFill>
                  <a:srgbClr val="7030A0"/>
                </a:solidFill>
              </a:rPr>
              <a:t>50.71% de las personas usuarias fueron mujeres, un porcentaje ligeramente mayor comparado con el 47.91% </a:t>
            </a:r>
            <a:r>
              <a:rPr lang="es-MX" sz="1600" dirty="0"/>
              <a:t>de la semana previa.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1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7030A0"/>
                </a:solidFill>
              </a:rPr>
              <a:t>En esta semana continuó la baja en el porcentaje de usuarios mayores de 60 años (12.2%), respecto al de la semana anterior que fue de 15.4%. La proporción de menores de 30 se mantuvo.</a:t>
            </a:r>
          </a:p>
          <a:p>
            <a:pPr algn="just"/>
            <a:endParaRPr lang="es-MX" sz="11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7030A0"/>
                </a:solidFill>
              </a:rPr>
              <a:t>El porcentaje de usuarios que no indicó su edad aumentó de 38.9% a 44.3%.</a:t>
            </a:r>
            <a:endParaRPr lang="es-MX" sz="160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E0BDB7A-71E8-44E2-B3B7-289337F8B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29287"/>
              </p:ext>
            </p:extLst>
          </p:nvPr>
        </p:nvGraphicFramePr>
        <p:xfrm>
          <a:off x="488231" y="2703224"/>
          <a:ext cx="63531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353367" imgH="2409812" progId="Excel.Sheet.12">
                  <p:embed/>
                </p:oleObj>
              </mc:Choice>
              <mc:Fallback>
                <p:oleObj name="Worksheet" r:id="rId3" imgW="6353367" imgH="24098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231" y="2703224"/>
                        <a:ext cx="635317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73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Perfil de los Usuarios del CAS (Escolaridad)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28191" y="392301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En el periodo que se informa, respecto a la semana anterior, disminuyó en un </a:t>
            </a:r>
            <a:r>
              <a:rPr lang="es-MX" sz="1600" b="1" dirty="0">
                <a:solidFill>
                  <a:srgbClr val="7030A0"/>
                </a:solidFill>
              </a:rPr>
              <a:t>5.6% el número de usuarios que mencionaron tener como máximo nivel educativo de estudios la preparatoria o inferior, quedando en 41.5%.</a:t>
            </a: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7030A0"/>
                </a:solidFill>
              </a:rPr>
              <a:t>Mientras que el porcentaje de usuarios del CAS con estudios de postgrado aumentó un 1.9%.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14601CD-A62B-4A95-923D-C38C79DE5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15743"/>
              </p:ext>
            </p:extLst>
          </p:nvPr>
        </p:nvGraphicFramePr>
        <p:xfrm>
          <a:off x="2010409" y="2010305"/>
          <a:ext cx="3086316" cy="282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00499" imgH="2200446" progId="Excel.Sheet.12">
                  <p:embed/>
                </p:oleObj>
              </mc:Choice>
              <mc:Fallback>
                <p:oleObj name="Worksheet" r:id="rId3" imgW="2400499" imgH="22004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409" y="2010305"/>
                        <a:ext cx="3086316" cy="2829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51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 de Servicios Otorgados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227" y="816223"/>
            <a:ext cx="70326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El </a:t>
            </a:r>
            <a:r>
              <a:rPr lang="es-MX" b="1" dirty="0">
                <a:solidFill>
                  <a:srgbClr val="7030A0"/>
                </a:solidFill>
              </a:rPr>
              <a:t>32.9% </a:t>
            </a:r>
            <a:r>
              <a:rPr lang="es-MX" dirty="0"/>
              <a:t>de los servicios otorgados están relacionados con </a:t>
            </a:r>
            <a:r>
              <a:rPr lang="es-MX" b="1" dirty="0">
                <a:solidFill>
                  <a:srgbClr val="7030A0"/>
                </a:solidFill>
              </a:rPr>
              <a:t>asesorías sobre la aplicación de la LGPDPPSO</a:t>
            </a:r>
            <a:r>
              <a:rPr lang="es-MX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21.35% </a:t>
            </a:r>
            <a:r>
              <a:rPr lang="es-MX" dirty="0"/>
              <a:t>de los servicios fueron para dar </a:t>
            </a:r>
            <a:r>
              <a:rPr lang="es-MX" b="1" dirty="0">
                <a:solidFill>
                  <a:srgbClr val="7030A0"/>
                </a:solidFill>
              </a:rPr>
              <a:t>seguimiento a solicitudes de datos personales e información pública.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5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9.45% </a:t>
            </a:r>
            <a:r>
              <a:rPr lang="es-MX" dirty="0"/>
              <a:t>de las consultas estuvieron relacionadas con la </a:t>
            </a:r>
            <a:r>
              <a:rPr lang="es-MX" b="1" dirty="0">
                <a:solidFill>
                  <a:srgbClr val="7030A0"/>
                </a:solidFill>
              </a:rPr>
              <a:t>aplicación de la LFPDPPP</a:t>
            </a:r>
            <a:r>
              <a:rPr lang="es-MX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13.87% </a:t>
            </a:r>
            <a:r>
              <a:rPr lang="es-MX" dirty="0"/>
              <a:t>fueron asesorías sobre  Información del INAI</a:t>
            </a:r>
            <a:r>
              <a:rPr lang="es-MX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0.61% </a:t>
            </a:r>
            <a:r>
              <a:rPr lang="es-MX" b="1" dirty="0"/>
              <a:t>de las consultas estuvo relacionada con </a:t>
            </a:r>
            <a:r>
              <a:rPr lang="es-MX" b="1" dirty="0">
                <a:solidFill>
                  <a:srgbClr val="7030A0"/>
                </a:solidFill>
              </a:rPr>
              <a:t>temas de COVID-19.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500" b="1" dirty="0">
              <a:solidFill>
                <a:srgbClr val="7030A0"/>
              </a:solidFill>
            </a:endParaRPr>
          </a:p>
          <a:p>
            <a:pPr algn="just"/>
            <a:endParaRPr lang="es-MX" sz="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Únicamente el </a:t>
            </a:r>
            <a:r>
              <a:rPr lang="es-MX" b="1" dirty="0">
                <a:solidFill>
                  <a:srgbClr val="7030A0"/>
                </a:solidFill>
              </a:rPr>
              <a:t>0.07%</a:t>
            </a:r>
            <a:r>
              <a:rPr lang="es-MX" dirty="0"/>
              <a:t> de los servicios requeridos fueron relativos a </a:t>
            </a:r>
            <a:r>
              <a:rPr lang="es-MX" b="1" dirty="0">
                <a:solidFill>
                  <a:srgbClr val="7030A0"/>
                </a:solidFill>
              </a:rPr>
              <a:t>medios de impugnación</a:t>
            </a:r>
            <a:r>
              <a:rPr lang="es-MX" dirty="0"/>
              <a:t>, es decir, para interponer </a:t>
            </a:r>
            <a:r>
              <a:rPr lang="es-MX" b="1" dirty="0">
                <a:solidFill>
                  <a:srgbClr val="7030A0"/>
                </a:solidFill>
              </a:rPr>
              <a:t>recursos de revisión, quejas o denuncias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729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 de Servicios Otorgados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466899B-DBA2-4A59-9371-3A0D5383F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99706"/>
              </p:ext>
            </p:extLst>
          </p:nvPr>
        </p:nvGraphicFramePr>
        <p:xfrm>
          <a:off x="308211" y="2621284"/>
          <a:ext cx="6552728" cy="243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29805" imgH="3133764" progId="Excel.Sheet.12">
                  <p:embed/>
                </p:oleObj>
              </mc:Choice>
              <mc:Fallback>
                <p:oleObj name="Worksheet" r:id="rId3" imgW="8429805" imgH="31337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211" y="2621284"/>
                        <a:ext cx="6552728" cy="243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C862CB8-84F2-4F30-8494-E65D85D49B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672"/>
          <a:stretch/>
        </p:blipFill>
        <p:spPr>
          <a:xfrm>
            <a:off x="969164" y="744215"/>
            <a:ext cx="5230821" cy="17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8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15607</TotalTime>
  <Words>1484</Words>
  <Application>Microsoft Office PowerPoint</Application>
  <PresentationFormat>Papel B5 (ISO) (176 x 250 mm)</PresentationFormat>
  <Paragraphs>144</Paragraphs>
  <Slides>16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Wingdings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Mendoza Oliva</dc:creator>
  <cp:lastModifiedBy>Rodrigo Fuentes Patiño</cp:lastModifiedBy>
  <cp:revision>1178</cp:revision>
  <cp:lastPrinted>2020-03-30T18:09:12Z</cp:lastPrinted>
  <dcterms:created xsi:type="dcterms:W3CDTF">2015-03-11T17:18:14Z</dcterms:created>
  <dcterms:modified xsi:type="dcterms:W3CDTF">2021-04-22T01:03:48Z</dcterms:modified>
</cp:coreProperties>
</file>