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4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0" r:id="rId3"/>
    <p:sldId id="296" r:id="rId4"/>
    <p:sldId id="295" r:id="rId5"/>
    <p:sldId id="291" r:id="rId6"/>
    <p:sldId id="305" r:id="rId7"/>
    <p:sldId id="299" r:id="rId8"/>
    <p:sldId id="294" r:id="rId9"/>
    <p:sldId id="317" r:id="rId10"/>
    <p:sldId id="300" r:id="rId11"/>
    <p:sldId id="311" r:id="rId12"/>
    <p:sldId id="315" r:id="rId13"/>
    <p:sldId id="318" r:id="rId14"/>
    <p:sldId id="301" r:id="rId15"/>
    <p:sldId id="316" r:id="rId16"/>
    <p:sldId id="302" r:id="rId17"/>
  </p:sldIdLst>
  <p:sldSz cx="7169150" cy="5376863" type="B5ISO"/>
  <p:notesSz cx="9296400" cy="68818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4">
          <p15:clr>
            <a:srgbClr val="A4A3A4"/>
          </p15:clr>
        </p15:guide>
        <p15:guide id="2" pos="22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Huerta Romero" initials="SHR" lastIdx="1" clrIdx="0">
    <p:extLst>
      <p:ext uri="{19B8F6BF-5375-455C-9EA6-DF929625EA0E}">
        <p15:presenceInfo xmlns:p15="http://schemas.microsoft.com/office/powerpoint/2012/main" userId="S::sandra.huerta@inai.org.mx::1a2e5ba4-c335-4475-85f4-e22d570ac4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98C"/>
    <a:srgbClr val="B18FCB"/>
    <a:srgbClr val="006666"/>
    <a:srgbClr val="612A8A"/>
    <a:srgbClr val="FF0066"/>
    <a:srgbClr val="00A9A6"/>
    <a:srgbClr val="8064A2"/>
    <a:srgbClr val="009999"/>
    <a:srgbClr val="00B0AC"/>
    <a:srgbClr val="92E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3094" autoAdjust="0"/>
  </p:normalViewPr>
  <p:slideViewPr>
    <p:cSldViewPr>
      <p:cViewPr varScale="1">
        <p:scale>
          <a:sx n="91" d="100"/>
          <a:sy n="91" d="100"/>
        </p:scale>
        <p:origin x="1236" y="96"/>
      </p:cViewPr>
      <p:guideLst>
        <p:guide orient="horz" pos="1694"/>
        <p:guide pos="22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7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7030A0"/>
                </a:solidFill>
              </a:rPr>
              <a:t>Asesorías</a:t>
            </a:r>
            <a:r>
              <a:rPr lang="en-US" b="1" baseline="0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Diarias en Promedio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Promedio de Servicios Diario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E5E-4137-A6DE-5C3A2C46D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Del 08 al 12 de marzo de 2021</c:v>
                </c:pt>
                <c:pt idx="1">
                  <c:v>Del 16 al 19 de marzo de 2021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283</c:v>
                </c:pt>
                <c:pt idx="1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AB-4B8D-B557-AC39AAAA1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5972992"/>
        <c:axId val="119296512"/>
      </c:barChart>
      <c:catAx>
        <c:axId val="16597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9296512"/>
        <c:crosses val="autoZero"/>
        <c:auto val="1"/>
        <c:lblAlgn val="ctr"/>
        <c:lblOffset val="100"/>
        <c:noMultiLvlLbl val="0"/>
      </c:catAx>
      <c:valAx>
        <c:axId val="119296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597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 dirty="0"/>
              <a:t>Calificación</a:t>
            </a:r>
            <a:r>
              <a:rPr lang="es-MX" b="1" baseline="0" dirty="0"/>
              <a:t> de las asesorías</a:t>
            </a:r>
            <a:endParaRPr lang="es-MX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6708333333333336"/>
          <c:w val="0.93888888888888888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harsh" dir="t"/>
            </a:scene3d>
            <a:sp3d prstMaterial="metal">
              <a:bevelT w="165100" prst="coolSlant"/>
              <a:bevelB w="165100" prst="coolSlant"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z="1600" b="1" dirty="0"/>
                      <a:t>9.3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1FE-4A58-BC46-38FFD22031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Final!$J$3:$J$4</c:f>
              <c:strCache>
                <c:ptCount val="2"/>
                <c:pt idx="0">
                  <c:v>Del 08 al 12 de marzo 2021</c:v>
                </c:pt>
                <c:pt idx="1">
                  <c:v>Del 16 al 19 de marzo 2021</c:v>
                </c:pt>
              </c:strCache>
            </c:strRef>
          </c:cat>
          <c:val>
            <c:numRef>
              <c:f>Final!$K$3:$K$4</c:f>
              <c:numCache>
                <c:formatCode>General</c:formatCode>
                <c:ptCount val="2"/>
                <c:pt idx="0">
                  <c:v>9.3000000000000007</c:v>
                </c:pt>
                <c:pt idx="1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D4-4A50-BF79-10EE32301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871144"/>
        <c:axId val="240870816"/>
      </c:barChart>
      <c:catAx>
        <c:axId val="24087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40870816"/>
        <c:crosses val="autoZero"/>
        <c:auto val="1"/>
        <c:lblAlgn val="ctr"/>
        <c:lblOffset val="100"/>
        <c:noMultiLvlLbl val="0"/>
      </c:catAx>
      <c:valAx>
        <c:axId val="240870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087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  <a:bevelB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Final!$K$3:$K$7</c:f>
              <c:numCache>
                <c:formatCode>General</c:formatCode>
                <c:ptCount val="5"/>
                <c:pt idx="0">
                  <c:v>9.6999999999999993</c:v>
                </c:pt>
                <c:pt idx="1">
                  <c:v>8</c:v>
                </c:pt>
                <c:pt idx="2">
                  <c:v>9.6</c:v>
                </c:pt>
                <c:pt idx="3">
                  <c:v>9.6</c:v>
                </c:pt>
                <c:pt idx="4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59-44E8-B945-FEE2F59CD8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40871144"/>
        <c:axId val="240870816"/>
      </c:barChart>
      <c:catAx>
        <c:axId val="24087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40870816"/>
        <c:crosses val="autoZero"/>
        <c:auto val="1"/>
        <c:lblAlgn val="ctr"/>
        <c:lblOffset val="100"/>
        <c:noMultiLvlLbl val="0"/>
      </c:catAx>
      <c:valAx>
        <c:axId val="240870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087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0.41554</cdr:x>
      <cdr:y>0.56841</cdr:y>
    </cdr:from>
    <cdr:to>
      <cdr:x>0.58445</cdr:x>
      <cdr:y>0.70267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AA24795-D6E1-4E6B-A20D-7EC5F5C95705}"/>
            </a:ext>
          </a:extLst>
        </cdr:cNvPr>
        <cdr:cNvSpPr txBox="1"/>
      </cdr:nvSpPr>
      <cdr:spPr>
        <a:xfrm xmlns:a="http://schemas.openxmlformats.org/drawingml/2006/main">
          <a:off x="2031107" y="1387043"/>
          <a:ext cx="825601" cy="327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600" b="1" dirty="0">
              <a:solidFill>
                <a:srgbClr val="7030A0"/>
              </a:solidFill>
            </a:rPr>
            <a:t>1.8%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0.41338</cdr:x>
      <cdr:y>0.5</cdr:y>
    </cdr:from>
    <cdr:to>
      <cdr:x>0.58662</cdr:x>
      <cdr:y>0.66173</cdr:y>
    </cdr:to>
    <cdr:sp macro="" textlink="">
      <cdr:nvSpPr>
        <cdr:cNvPr id="2" name="Es igual a 1">
          <a:extLst xmlns:a="http://schemas.openxmlformats.org/drawingml/2006/main">
            <a:ext uri="{FF2B5EF4-FFF2-40B4-BE49-F238E27FC236}">
              <a16:creationId xmlns:a16="http://schemas.microsoft.com/office/drawing/2014/main" id="{79399A9A-90AE-44E7-9B6C-5EC004DD8FDD}"/>
            </a:ext>
          </a:extLst>
        </cdr:cNvPr>
        <cdr:cNvSpPr/>
      </cdr:nvSpPr>
      <cdr:spPr>
        <a:xfrm xmlns:a="http://schemas.openxmlformats.org/drawingml/2006/main">
          <a:off x="1889955" y="1332148"/>
          <a:ext cx="792088" cy="430887"/>
        </a:xfrm>
        <a:prstGeom xmlns:a="http://schemas.openxmlformats.org/drawingml/2006/main" prst="mathEqual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44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44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38652-4DDC-4906-93C2-9ADA1C55ED5F}" type="datetimeFigureOut">
              <a:rPr lang="es-MX" smtClean="0"/>
              <a:t>09/04/2021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536312"/>
            <a:ext cx="4029282" cy="344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014" y="6536312"/>
            <a:ext cx="4029282" cy="344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68FC1-9F56-4510-9D9C-46426ED652F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530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A0EA82-0AD7-429D-B62E-6ADED28645CF}" type="datetimeFigureOut">
              <a:rPr lang="es-MX" smtClean="0"/>
              <a:t>09/04/2021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268861"/>
            <a:ext cx="7437120" cy="309681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369EB5-BC3D-4D57-B58A-EA45B22950B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919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4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9319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3102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30256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18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326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7129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931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1694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3676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385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5125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399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02410-B610-45A7-AC64-7BCAFCA5E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144" y="879964"/>
            <a:ext cx="5376863" cy="1871945"/>
          </a:xfrm>
        </p:spPr>
        <p:txBody>
          <a:bodyPr anchor="b"/>
          <a:lstStyle>
            <a:lvl1pPr algn="ctr">
              <a:defRPr sz="3528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1B20A0-90BE-46AE-9F67-B0EDA19AC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144" y="2824098"/>
            <a:ext cx="5376863" cy="1298164"/>
          </a:xfrm>
        </p:spPr>
        <p:txBody>
          <a:bodyPr/>
          <a:lstStyle>
            <a:lvl1pPr marL="0" indent="0" algn="ctr">
              <a:buNone/>
              <a:defRPr sz="1411"/>
            </a:lvl1pPr>
            <a:lvl2pPr marL="268834" indent="0" algn="ctr">
              <a:buNone/>
              <a:defRPr sz="1176"/>
            </a:lvl2pPr>
            <a:lvl3pPr marL="537667" indent="0" algn="ctr">
              <a:buNone/>
              <a:defRPr sz="1058"/>
            </a:lvl3pPr>
            <a:lvl4pPr marL="806501" indent="0" algn="ctr">
              <a:buNone/>
              <a:defRPr sz="941"/>
            </a:lvl4pPr>
            <a:lvl5pPr marL="1075334" indent="0" algn="ctr">
              <a:buNone/>
              <a:defRPr sz="941"/>
            </a:lvl5pPr>
            <a:lvl6pPr marL="1344168" indent="0" algn="ctr">
              <a:buNone/>
              <a:defRPr sz="941"/>
            </a:lvl6pPr>
            <a:lvl7pPr marL="1613002" indent="0" algn="ctr">
              <a:buNone/>
              <a:defRPr sz="941"/>
            </a:lvl7pPr>
            <a:lvl8pPr marL="1881835" indent="0" algn="ctr">
              <a:buNone/>
              <a:defRPr sz="941"/>
            </a:lvl8pPr>
            <a:lvl9pPr marL="2150669" indent="0" algn="ctr">
              <a:buNone/>
              <a:defRPr sz="941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FEEFE0-B278-47DC-AA9B-3CED91F6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E89D01-8955-4F74-90A2-A0CDBEE5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C289D1-4DEA-4CBD-B13E-FBBFB77C2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556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3AA12-CAF3-4734-9B80-058B7460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CD1703-A4C0-4D57-AAFD-A4F4713FA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6A3260-217B-478F-BC0E-190CD6CE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745575-994B-4107-B630-8EF1F64A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0B7CAA-C75E-4B19-BAE2-8DEB0D49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41256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B46896-D422-433A-ACB7-4C7BCF65DC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130423" y="286268"/>
            <a:ext cx="1545848" cy="455664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18B78A-0A58-42C0-AD77-A87B27AAB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92879" y="286268"/>
            <a:ext cx="4547930" cy="455664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8D76C4-AD35-4929-87C2-98DCE73BF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6964C8-DB9B-4F91-AA1F-26389B3AF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83A460-1BF3-4AAC-B181-0AEE431F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3588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 userDrawn="1"/>
        </p:nvCxnSpPr>
        <p:spPr>
          <a:xfrm>
            <a:off x="-15825" y="5269093"/>
            <a:ext cx="72008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 userDrawn="1"/>
        </p:nvSpPr>
        <p:spPr>
          <a:xfrm>
            <a:off x="-6109" y="0"/>
            <a:ext cx="7175259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endParaRPr lang="es-MX" sz="1800" b="1" cap="small" dirty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9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0CAFF-AA50-41D6-9D9C-1332EE69A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E3158A-CFB1-44F4-AE8B-F10CAA314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037B0D-07D8-47AB-91F7-687ABCD6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CE3E1-BA0D-4E28-A8FF-60EF409C9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0DA09E-F9C0-427B-A86A-FBAC58CF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28860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CFE58-37C6-4502-941A-1EF33493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45" y="1340483"/>
            <a:ext cx="6183392" cy="223662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4CEB96-3A8E-4C33-89E6-BA1F6CA0C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145" y="3598267"/>
            <a:ext cx="6183392" cy="1176188"/>
          </a:xfrm>
        </p:spPr>
        <p:txBody>
          <a:bodyPr/>
          <a:lstStyle>
            <a:lvl1pPr marL="0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1pPr>
            <a:lvl2pPr marL="2688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2pPr>
            <a:lvl3pPr marL="537667" indent="0">
              <a:buNone/>
              <a:defRPr sz="1058">
                <a:solidFill>
                  <a:schemeClr val="tx1">
                    <a:tint val="75000"/>
                  </a:schemeClr>
                </a:solidFill>
              </a:defRPr>
            </a:lvl3pPr>
            <a:lvl4pPr marL="806501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4pPr>
            <a:lvl5pPr marL="1075334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5pPr>
            <a:lvl6pPr marL="1344168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6pPr>
            <a:lvl7pPr marL="1613002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7pPr>
            <a:lvl8pPr marL="1881835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8pPr>
            <a:lvl9pPr marL="2150669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D0FA64-19FA-4898-9DD2-11A94A15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A1D8EA-C568-4072-91D1-14CCFD58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C5DB59-924D-4B8A-8E55-D4CF654CA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1975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6F003-B868-4841-98DB-8F19DD4F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5CB249-C1DB-4EBA-9CBA-D959C8D88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879" y="1431341"/>
            <a:ext cx="3046889" cy="341157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14D81C-F5DD-4593-B0C5-63FDCC889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9382" y="1431341"/>
            <a:ext cx="3046889" cy="341157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C6FE16-FCF3-4313-9D4C-8B3ED0B48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B39EDD-39E6-4862-8BD3-74189CD13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0DE86D-902B-43B0-BBD6-BA6486D9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40137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1D53A-B9DA-4A4C-89EA-B6FED5D4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13" y="286269"/>
            <a:ext cx="6183392" cy="103927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29541D-F14A-498A-AD23-88EA0A480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13" y="1318079"/>
            <a:ext cx="3032886" cy="645970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314D53-1F72-45EA-917A-2D1AA0586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813" y="1964048"/>
            <a:ext cx="3032886" cy="28888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E9B1BAB-15B5-4AFA-9D73-0C02720AE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29382" y="1318079"/>
            <a:ext cx="3047823" cy="645970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A095B2-044C-4D90-AEEF-577ECC286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29382" y="1964048"/>
            <a:ext cx="3047823" cy="28888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72DFF3-AA42-401C-9E36-283350AD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33129CC-67FA-4560-90B3-B79A3179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3797AF-7AC9-4706-81B8-93DE2CF3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955661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90B6F-0B98-4D1B-9F89-AA7E06E4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7B051F-82DF-47AE-BFBC-958337CFB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0AFFCD-2934-402E-BEC7-1108245E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0DA10F-BF4D-4E15-966B-F87779C6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203751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EA0D75-D9AA-40D2-B864-789F57F6C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A4362D-F864-4B32-B594-DB547E36B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A9277-F2F3-4A78-A599-73B4DA39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230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05CE9-4DFA-4CAC-8369-DAB679005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13" y="358458"/>
            <a:ext cx="2312237" cy="1254601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80055-D75E-4AAE-BB96-39E8FE99D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823" y="774169"/>
            <a:ext cx="3629382" cy="3821058"/>
          </a:xfrm>
        </p:spPr>
        <p:txBody>
          <a:bodyPr/>
          <a:lstStyle>
            <a:lvl1pPr>
              <a:defRPr sz="1882"/>
            </a:lvl1pPr>
            <a:lvl2pPr>
              <a:defRPr sz="1646"/>
            </a:lvl2pPr>
            <a:lvl3pPr>
              <a:defRPr sz="1411"/>
            </a:lvl3pPr>
            <a:lvl4pPr>
              <a:defRPr sz="1176"/>
            </a:lvl4pPr>
            <a:lvl5pPr>
              <a:defRPr sz="1176"/>
            </a:lvl5pPr>
            <a:lvl6pPr>
              <a:defRPr sz="1176"/>
            </a:lvl6pPr>
            <a:lvl7pPr>
              <a:defRPr sz="1176"/>
            </a:lvl7pPr>
            <a:lvl8pPr>
              <a:defRPr sz="1176"/>
            </a:lvl8pPr>
            <a:lvl9pPr>
              <a:defRPr sz="117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859229-2317-45FC-A248-A3AE1B7C8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3813" y="1613059"/>
            <a:ext cx="2312237" cy="298839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AF51C4-3D07-4A15-A47D-6EA594E9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9F2EE0-D3A6-4B21-99ED-05B449288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C3F9FA-C60E-4B8C-8F57-CE6B0D83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111665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0312E-D6BA-4346-82C6-E4DC31D0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13" y="358458"/>
            <a:ext cx="2312237" cy="1254601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99B1126-7F30-4791-84BA-227486BE3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47823" y="774169"/>
            <a:ext cx="3629382" cy="3821058"/>
          </a:xfrm>
        </p:spPr>
        <p:txBody>
          <a:bodyPr/>
          <a:lstStyle>
            <a:lvl1pPr marL="0" indent="0">
              <a:buNone/>
              <a:defRPr sz="1882"/>
            </a:lvl1pPr>
            <a:lvl2pPr marL="268834" indent="0">
              <a:buNone/>
              <a:defRPr sz="1646"/>
            </a:lvl2pPr>
            <a:lvl3pPr marL="537667" indent="0">
              <a:buNone/>
              <a:defRPr sz="1411"/>
            </a:lvl3pPr>
            <a:lvl4pPr marL="806501" indent="0">
              <a:buNone/>
              <a:defRPr sz="1176"/>
            </a:lvl4pPr>
            <a:lvl5pPr marL="1075334" indent="0">
              <a:buNone/>
              <a:defRPr sz="1176"/>
            </a:lvl5pPr>
            <a:lvl6pPr marL="1344168" indent="0">
              <a:buNone/>
              <a:defRPr sz="1176"/>
            </a:lvl6pPr>
            <a:lvl7pPr marL="1613002" indent="0">
              <a:buNone/>
              <a:defRPr sz="1176"/>
            </a:lvl7pPr>
            <a:lvl8pPr marL="1881835" indent="0">
              <a:buNone/>
              <a:defRPr sz="1176"/>
            </a:lvl8pPr>
            <a:lvl9pPr marL="2150669" indent="0">
              <a:buNone/>
              <a:defRPr sz="1176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8E8DED-CAAD-4A6B-B6A7-35B77B19C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3813" y="1613059"/>
            <a:ext cx="2312237" cy="298839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F58193-2102-411C-9736-88BD6372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74291E-20EB-4228-A98C-4CE0A5956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18102C-20E7-42A3-8C84-6544379F8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760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AA400E4-623F-4054-BA9E-45379F5F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79" y="286269"/>
            <a:ext cx="6183392" cy="1039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816281-A83B-4942-8448-525F3C91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879" y="1431341"/>
            <a:ext cx="6183392" cy="341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A9241A-1EA6-4E0D-977E-B85CC1A46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879" y="4983556"/>
            <a:ext cx="1613059" cy="286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E73879-D80E-4AF4-8F72-6E2F8CB9E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781" y="4983556"/>
            <a:ext cx="2419588" cy="286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19F0B8-5FAB-4B27-B7A2-B20472B33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63212" y="4983556"/>
            <a:ext cx="1613059" cy="286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794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hf sldNum="0" hdr="0" ftr="0" dt="0"/>
  <p:txStyles>
    <p:titleStyle>
      <a:lvl1pPr algn="l" defTabSz="537667" rtl="0" eaLnBrk="1" latinLnBrk="0" hangingPunct="1">
        <a:lnSpc>
          <a:spcPct val="90000"/>
        </a:lnSpc>
        <a:spcBef>
          <a:spcPct val="0"/>
        </a:spcBef>
        <a:buNone/>
        <a:defRPr sz="25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417" indent="-134417" algn="l" defTabSz="537667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03250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176" kern="1200">
          <a:solidFill>
            <a:schemeClr val="tx1"/>
          </a:solidFill>
          <a:latin typeface="+mn-lt"/>
          <a:ea typeface="+mn-ea"/>
          <a:cs typeface="+mn-cs"/>
        </a:defRPr>
      </a:lvl3pPr>
      <a:lvl4pPr marL="940918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209751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478585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747418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285086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1pPr>
      <a:lvl2pPr marL="268834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2pPr>
      <a:lvl3pPr marL="537667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3pPr>
      <a:lvl4pPr marL="806501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075334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344168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613002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1881835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150669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tenci&#243;n@inai.org.m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9522EAE-6A83-4BBB-9629-5B67BCFC240C}"/>
              </a:ext>
            </a:extLst>
          </p:cNvPr>
          <p:cNvSpPr/>
          <p:nvPr/>
        </p:nvSpPr>
        <p:spPr>
          <a:xfrm>
            <a:off x="4952727" y="0"/>
            <a:ext cx="2216423" cy="3840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48215E7-8456-4A4A-BD86-F42077D9C185}"/>
              </a:ext>
            </a:extLst>
          </p:cNvPr>
          <p:cNvSpPr/>
          <p:nvPr/>
        </p:nvSpPr>
        <p:spPr>
          <a:xfrm>
            <a:off x="-15825" y="0"/>
            <a:ext cx="7184975" cy="3566222"/>
          </a:xfrm>
          <a:prstGeom prst="rect">
            <a:avLst/>
          </a:prstGeom>
          <a:gradFill>
            <a:gsLst>
              <a:gs pos="30000">
                <a:schemeClr val="bg1"/>
              </a:gs>
              <a:gs pos="100000">
                <a:srgbClr val="7030A0"/>
              </a:gs>
              <a:gs pos="55000">
                <a:srgbClr val="B18FCB"/>
              </a:gs>
              <a:gs pos="100000">
                <a:srgbClr val="7030A0"/>
              </a:gs>
              <a:gs pos="100000">
                <a:srgbClr val="7030A0"/>
              </a:gs>
            </a:gsLst>
            <a:lin ang="10800000" scaled="0"/>
          </a:gradFill>
          <a:ln>
            <a:noFill/>
          </a:ln>
          <a:effectLst/>
          <a:scene3d>
            <a:camera prst="orthographicFront"/>
            <a:lightRig rig="brightRoom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8 Cuadro de texto"/>
          <p:cNvSpPr txBox="1"/>
          <p:nvPr/>
        </p:nvSpPr>
        <p:spPr>
          <a:xfrm>
            <a:off x="574402" y="932851"/>
            <a:ext cx="3772272" cy="1755580"/>
          </a:xfrm>
          <a:prstGeom prst="roundRect">
            <a:avLst/>
          </a:prstGeom>
          <a:noFill/>
          <a:ln>
            <a:noFill/>
          </a:ln>
          <a:effectLst>
            <a:outerShdw blurRad="63500" dist="1460500" sx="92000" sy="92000" algn="ctr" rotWithShape="0">
              <a:prstClr val="black"/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3200" b="1" cap="small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badi" panose="020B0604020104020204" pitchFamily="34" charset="0"/>
                <a:ea typeface="Times New Roman"/>
                <a:cs typeface="Aldhabi" panose="01000000000000000000" pitchFamily="2" charset="-78"/>
              </a:rPr>
              <a:t>Centro de Atención a                                 la Sociedad (CAS)</a:t>
            </a:r>
          </a:p>
        </p:txBody>
      </p:sp>
      <p:sp>
        <p:nvSpPr>
          <p:cNvPr id="3" name="AutoShape 2" descr="https://scontent-dfw1-1.xx.fbcdn.net/hphotos-xtp1/t31.0-8/10947386_1449372305354540_5826203706677402902_o.jpg?_nc_eui=ARg-nmd20loNlka5HtEUm8iaSuhDT9X-Kk-35igIT_0JDm8I3vVk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A19A72A-5BB4-4848-A790-4A2C488825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263309"/>
              </p:ext>
            </p:extLst>
          </p:nvPr>
        </p:nvGraphicFramePr>
        <p:xfrm>
          <a:off x="5287950" y="3840557"/>
          <a:ext cx="1581577" cy="1014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936240" imgH="2526840" progId="">
                  <p:embed/>
                </p:oleObj>
              </mc:Choice>
              <mc:Fallback>
                <p:oleObj r:id="rId2" imgW="3936240" imgH="2526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87950" y="3840557"/>
                        <a:ext cx="1581577" cy="1014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8 Cuadro de texto">
            <a:extLst>
              <a:ext uri="{FF2B5EF4-FFF2-40B4-BE49-F238E27FC236}">
                <a16:creationId xmlns:a16="http://schemas.microsoft.com/office/drawing/2014/main" id="{94CD7784-0D6B-4620-BD81-4B52CC7A5C42}"/>
              </a:ext>
            </a:extLst>
          </p:cNvPr>
          <p:cNvSpPr txBox="1"/>
          <p:nvPr/>
        </p:nvSpPr>
        <p:spPr>
          <a:xfrm>
            <a:off x="632247" y="3566222"/>
            <a:ext cx="3916288" cy="1755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000" b="1" dirty="0">
                <a:solidFill>
                  <a:srgbClr val="006666"/>
                </a:solidFill>
                <a:latin typeface="Abadi" panose="020B0604020104020204" pitchFamily="34" charset="0"/>
                <a:ea typeface="Times New Roman"/>
              </a:rPr>
              <a:t>Informe del periodo</a:t>
            </a:r>
          </a:p>
          <a:p>
            <a:pPr algn="ctr"/>
            <a:r>
              <a:rPr lang="es-MX" sz="2000" b="1" dirty="0">
                <a:solidFill>
                  <a:srgbClr val="006666"/>
                </a:solidFill>
                <a:latin typeface="Abadi" panose="020B0604020104020204" pitchFamily="34" charset="0"/>
                <a:ea typeface="Times New Roman"/>
              </a:rPr>
              <a:t>del 16 al 19 de marzo de 2021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26CD222-6D76-4385-B861-783AA710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21" y="1456373"/>
            <a:ext cx="1656805" cy="92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01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Temas de Interés de los Usuarios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88630" y="408563"/>
            <a:ext cx="6780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 dirty="0"/>
              <a:t>Los temas de interés de los usuarios del CAS son muy diversos, aunque en el periodo que se informa se destacan los siguientes tópicos: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400" dirty="0"/>
          </a:p>
          <a:p>
            <a:pPr marL="364474" indent="-364474" algn="just">
              <a:buFont typeface="Wingdings" panose="05000000000000000000" pitchFamily="2" charset="2"/>
              <a:buChar char="ü"/>
            </a:pPr>
            <a:r>
              <a:rPr lang="es-MX" sz="1400" dirty="0"/>
              <a:t>El </a:t>
            </a:r>
            <a:r>
              <a:rPr lang="es-MX" sz="1400" b="1" dirty="0">
                <a:solidFill>
                  <a:srgbClr val="7030A0"/>
                </a:solidFill>
              </a:rPr>
              <a:t>10.8%</a:t>
            </a:r>
            <a:r>
              <a:rPr lang="es-MX" sz="1400" dirty="0"/>
              <a:t> fueron asesorías para la obtención de </a:t>
            </a:r>
            <a:r>
              <a:rPr lang="es-MX" sz="1400" b="1" dirty="0">
                <a:solidFill>
                  <a:srgbClr val="7030A0"/>
                </a:solidFill>
              </a:rPr>
              <a:t>semanas cotizadas, historiales laborales o resolución de pensión </a:t>
            </a:r>
            <a:r>
              <a:rPr lang="es-MX" sz="1400" dirty="0"/>
              <a:t>ante instituciones de seguridad social.</a:t>
            </a:r>
          </a:p>
          <a:p>
            <a:pPr marL="364474" indent="-364474" algn="just">
              <a:buFont typeface="Wingdings" panose="05000000000000000000" pitchFamily="2" charset="2"/>
              <a:buChar char="ü"/>
            </a:pPr>
            <a:endParaRPr lang="es-MX" sz="1400" dirty="0"/>
          </a:p>
          <a:p>
            <a:pPr marL="364474" indent="-364474" algn="just">
              <a:buFont typeface="Wingdings" panose="05000000000000000000" pitchFamily="2" charset="2"/>
              <a:buChar char="ü"/>
            </a:pPr>
            <a:r>
              <a:rPr lang="es-MX" sz="1400" dirty="0"/>
              <a:t>El </a:t>
            </a:r>
            <a:r>
              <a:rPr lang="es-MX" sz="1400" b="1" dirty="0">
                <a:solidFill>
                  <a:srgbClr val="7030A0"/>
                </a:solidFill>
              </a:rPr>
              <a:t>2.9% </a:t>
            </a:r>
            <a:r>
              <a:rPr lang="es-MX" sz="1400" dirty="0"/>
              <a:t>fueron relativos a la obtención de </a:t>
            </a:r>
            <a:r>
              <a:rPr lang="es-MX" sz="1400" b="1" dirty="0">
                <a:solidFill>
                  <a:srgbClr val="7030A0"/>
                </a:solidFill>
              </a:rPr>
              <a:t>expedientes o historiales médicos.</a:t>
            </a:r>
          </a:p>
          <a:p>
            <a:pPr marL="364474" indent="-364474" algn="just">
              <a:buFont typeface="Wingdings" panose="05000000000000000000" pitchFamily="2" charset="2"/>
              <a:buChar char="ü"/>
            </a:pPr>
            <a:endParaRPr lang="es-MX" sz="1400" dirty="0"/>
          </a:p>
          <a:p>
            <a:pPr marL="364474" indent="-364474" algn="just">
              <a:buFont typeface="Wingdings" panose="05000000000000000000" pitchFamily="2" charset="2"/>
              <a:buChar char="ü"/>
            </a:pPr>
            <a:r>
              <a:rPr lang="es-MX" sz="1400" dirty="0"/>
              <a:t>El </a:t>
            </a:r>
            <a:r>
              <a:rPr lang="es-MX" sz="1400" b="1" dirty="0">
                <a:solidFill>
                  <a:srgbClr val="7030A0"/>
                </a:solidFill>
              </a:rPr>
              <a:t>2.0%</a:t>
            </a:r>
            <a:r>
              <a:rPr lang="es-MX" sz="1400" dirty="0"/>
              <a:t> fueron asesorías de temas relativos al </a:t>
            </a:r>
            <a:r>
              <a:rPr lang="es-MX" sz="1400" b="1" dirty="0">
                <a:solidFill>
                  <a:srgbClr val="7030A0"/>
                </a:solidFill>
              </a:rPr>
              <a:t>Covid-19</a:t>
            </a:r>
            <a:r>
              <a:rPr lang="es-MX" sz="1400" dirty="0"/>
              <a:t>.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A5E8530E-3EF2-470F-A114-8BA1551EEE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858558"/>
              </p:ext>
            </p:extLst>
          </p:nvPr>
        </p:nvGraphicFramePr>
        <p:xfrm>
          <a:off x="1796204" y="2439888"/>
          <a:ext cx="3514725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514880" imgH="2686024" progId="Excel.Sheet.12">
                  <p:embed/>
                </p:oleObj>
              </mc:Choice>
              <mc:Fallback>
                <p:oleObj name="Worksheet" r:id="rId3" imgW="3514880" imgH="2686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6204" y="2439888"/>
                        <a:ext cx="3514725" cy="268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169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5"/>
          <p:cNvSpPr txBox="1"/>
          <p:nvPr/>
        </p:nvSpPr>
        <p:spPr>
          <a:xfrm>
            <a:off x="56183" y="312167"/>
            <a:ext cx="68753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700" dirty="0"/>
              <a:t>Se otorgaron </a:t>
            </a:r>
            <a:r>
              <a:rPr lang="es-MX" sz="1700" b="1" dirty="0">
                <a:solidFill>
                  <a:srgbClr val="7030A0"/>
                </a:solidFill>
              </a:rPr>
              <a:t>23 asesorías respecto al Covid-19</a:t>
            </a:r>
            <a:r>
              <a:rPr lang="es-MX" sz="1700" dirty="0"/>
              <a:t>, de las cuáles 10 fueron catalogadas como otro tipo de orientación debido al tipo de servicio otorgado:</a:t>
            </a:r>
          </a:p>
          <a:p>
            <a:pPr lvl="1" algn="just"/>
            <a:endParaRPr lang="es-MX" sz="1100" dirty="0"/>
          </a:p>
        </p:txBody>
      </p:sp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Temas de Interés de los Usuarios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F446FC-5BF4-4A9F-A2E4-682342DB821A}"/>
              </a:ext>
            </a:extLst>
          </p:cNvPr>
          <p:cNvSpPr txBox="1"/>
          <p:nvPr/>
        </p:nvSpPr>
        <p:spPr>
          <a:xfrm>
            <a:off x="-53237" y="1248846"/>
            <a:ext cx="69847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[…] les solicito tengan a bien informar a esta representación sindical como secretaria de actas y organización del SINADISSSTE, del porque no se aplican correctamente los interinatos COVID […].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Requiero solicitar mi cédula SISVER para prueba confirmatoria de COVID.  […]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“Quisiera saber si un general puede obligar a sus subalternos, realizarse la prueba COVID 19. Forzosamente por la cantidad de $300 pesos…”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Dice que necesita la cédula SINOLAVE, para que le hagan efectivo un seguro, y quiere que el IMSS, le entregue.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La usuaria requiere conocer la fecha para la segunda aplicación de la vacuna COVID-19.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Forma de solicitar la copia de la hoja SINOLAVE del IMSS.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Solicito el acceso en copia certificada de mi expediente clínico ante la Unidad Temporal COVID-19 en Centro Citibanamex.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Forma de solicitar el expediente médico y documentos que acredite su alta por COVID.</a:t>
            </a:r>
          </a:p>
        </p:txBody>
      </p:sp>
    </p:spTree>
    <p:extLst>
      <p:ext uri="{BB962C8B-B14F-4D97-AF65-F5344CB8AC3E}">
        <p14:creationId xmlns:p14="http://schemas.microsoft.com/office/powerpoint/2010/main" val="88924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Temas de Interés de los Usuarios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67AD5F-C8E5-439B-8E1F-F76326F1B850}"/>
              </a:ext>
            </a:extLst>
          </p:cNvPr>
          <p:cNvSpPr txBox="1"/>
          <p:nvPr/>
        </p:nvSpPr>
        <p:spPr>
          <a:xfrm>
            <a:off x="-87833" y="600774"/>
            <a:ext cx="69847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Aquí me pueden proporcionar mi cedula SISVER o SINOLAVE.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La usuaria requiere confirmar información sobre la aplicación de la segunda dosis de la vacuna COVID-19, el día de mañana en el estado de Morelos.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Me permito interponer recurso de revisión ante ese instituto en razón que me inconformo  por la atención a tres de los cuatro puntos que constituyen mi solicitud, específicamente éstos: solicito conocer: 1.con qué empresas/farmacéuticas se tienen contratos de vacunas 2.cuántas dosis en cada caso se tienen asegurados 3.cuál es el monto destinado a cada rubro […]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Solicita información acerca de cómo obtener cédula SISVER ante el IMSS.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El usuario requiere acceder a los resultados de las pruebas de COVID 19 ante una empresa del sector salud privado […]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Cuando me aplicarán la segunda dosis de mi vacuna ? Me dijeron que acudiera hoy.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Desea registrarse para que lo vacunen.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Quiere su cédula SINOLAVE.</a:t>
            </a:r>
          </a:p>
        </p:txBody>
      </p:sp>
    </p:spTree>
    <p:extLst>
      <p:ext uri="{BB962C8B-B14F-4D97-AF65-F5344CB8AC3E}">
        <p14:creationId xmlns:p14="http://schemas.microsoft.com/office/powerpoint/2010/main" val="3840462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Temas de Interés de los Usuarios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4DEB90-4A3B-4E05-B407-B5D461CA2791}"/>
              </a:ext>
            </a:extLst>
          </p:cNvPr>
          <p:cNvSpPr txBox="1"/>
          <p:nvPr/>
        </p:nvSpPr>
        <p:spPr>
          <a:xfrm>
            <a:off x="-87833" y="816223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Se comunica usuario para que se le indique si es que ya están aplicando la vacuna contra el COVID-19 en el estado de Chihuahua, […]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Requiero copia de la prueba PCR que me hicieron en el IMSS, para detectar COVID-19.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Buen Día. Por este medio solicito el apoyo para brindarme el resultado de la prueba, ya q dónde me realice la prueba solo me dieron la cédula </a:t>
            </a:r>
            <a:r>
              <a:rPr lang="es-MX" sz="1600" dirty="0" err="1"/>
              <a:t>Sisver</a:t>
            </a:r>
            <a:r>
              <a:rPr lang="es-MX" sz="1600" dirty="0"/>
              <a:t>, en el Centro Salud. Requiero el resultado para realizar una reclamación de seguro COVID por parte de mi empresa, dicho documento lo está solicitando la aseguradora. Quedo atenta a su respuesta.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Quiere su resultado de prueba COVID 19.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Se comunica usuario para conocer por que no se le ha aplicado la segunda dosis de la vacuna contra el COVID-19, refiere que en la pagina de internet aparece como si ya se la hubieran puesto.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Solicita información acerca de cómo obtener cedula SISVER ante el IMSS.</a:t>
            </a:r>
          </a:p>
          <a:p>
            <a:pPr marL="529864" lvl="1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Solicito mi cedula SISVER.</a:t>
            </a:r>
          </a:p>
        </p:txBody>
      </p:sp>
    </p:spTree>
    <p:extLst>
      <p:ext uri="{BB962C8B-B14F-4D97-AF65-F5344CB8AC3E}">
        <p14:creationId xmlns:p14="http://schemas.microsoft.com/office/powerpoint/2010/main" val="226650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2887A1C-4EDB-433A-A379-95C5BDABDF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17838"/>
              </p:ext>
            </p:extLst>
          </p:nvPr>
        </p:nvGraphicFramePr>
        <p:xfrm>
          <a:off x="1352327" y="2040359"/>
          <a:ext cx="45720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Calificación del Servicio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88630" y="456183"/>
            <a:ext cx="678032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Los usuarios del CAS tienen la oportunidad de calificar los servicios que se les brinda, con los siguientes resultados: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En el </a:t>
            </a:r>
            <a:r>
              <a:rPr lang="es-MX" b="1" dirty="0">
                <a:solidFill>
                  <a:srgbClr val="7030A0"/>
                </a:solidFill>
              </a:rPr>
              <a:t>canal telefónico (Tel-INAI) </a:t>
            </a:r>
            <a:r>
              <a:rPr lang="es-MX" dirty="0"/>
              <a:t>la calificación promedio del periodo que se informa fue de </a:t>
            </a:r>
            <a:r>
              <a:rPr lang="es-MX" b="1" dirty="0">
                <a:solidFill>
                  <a:srgbClr val="7030A0"/>
                </a:solidFill>
              </a:rPr>
              <a:t>9.3</a:t>
            </a:r>
            <a:r>
              <a:rPr lang="es-MX" dirty="0"/>
              <a:t>, en una escala de 0 a 10, igual a la obtenida la semana anterior.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800" b="1" dirty="0">
              <a:solidFill>
                <a:srgbClr val="7030A0"/>
              </a:solidFill>
            </a:endParaRPr>
          </a:p>
        </p:txBody>
      </p:sp>
      <p:sp>
        <p:nvSpPr>
          <p:cNvPr id="14" name="CuadroTexto 9"/>
          <p:cNvSpPr txBox="1"/>
          <p:nvPr/>
        </p:nvSpPr>
        <p:spPr>
          <a:xfrm>
            <a:off x="3062285" y="2683085"/>
            <a:ext cx="11520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100" b="1" dirty="0">
                <a:solidFill>
                  <a:srgbClr val="FF0066"/>
                </a:solidFill>
              </a:rPr>
              <a:t>Se mantuvo el porcentaje</a:t>
            </a:r>
          </a:p>
        </p:txBody>
      </p:sp>
    </p:spTree>
    <p:extLst>
      <p:ext uri="{BB962C8B-B14F-4D97-AF65-F5344CB8AC3E}">
        <p14:creationId xmlns:p14="http://schemas.microsoft.com/office/powerpoint/2010/main" val="240315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Calificación del Servicio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84DEB-C195-4A41-B08D-38D0E186D3D4}"/>
              </a:ext>
            </a:extLst>
          </p:cNvPr>
          <p:cNvSpPr txBox="1"/>
          <p:nvPr/>
        </p:nvSpPr>
        <p:spPr>
          <a:xfrm>
            <a:off x="188630" y="456183"/>
            <a:ext cx="678032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La calificación promedio por pregunta fue la siguiente:</a:t>
            </a:r>
          </a:p>
          <a:p>
            <a:pPr algn="just"/>
            <a:endParaRPr lang="es-MX" sz="1600" dirty="0"/>
          </a:p>
          <a:p>
            <a:pPr marL="627063" indent="-285750" algn="just">
              <a:buFont typeface="Wingdings" panose="05000000000000000000" pitchFamily="2" charset="2"/>
              <a:buChar char="Ø"/>
            </a:pPr>
            <a:r>
              <a:rPr lang="es-MX" sz="1600" dirty="0"/>
              <a:t>Pregunta 1. ¿Cómo calificaría la atención recibida?</a:t>
            </a:r>
          </a:p>
          <a:p>
            <a:pPr marL="627063" indent="-285750" algn="just">
              <a:buFont typeface="Wingdings" panose="05000000000000000000" pitchFamily="2" charset="2"/>
              <a:buChar char="Ø"/>
            </a:pPr>
            <a:r>
              <a:rPr lang="es-MX" sz="1600" dirty="0"/>
              <a:t>Pregunta 2. ¿Considera que el tiempo de espera para ser atendido fue?</a:t>
            </a:r>
          </a:p>
          <a:p>
            <a:pPr marL="627063" indent="-285750" algn="just">
              <a:buFont typeface="Wingdings" panose="05000000000000000000" pitchFamily="2" charset="2"/>
              <a:buChar char="Ø"/>
            </a:pPr>
            <a:r>
              <a:rPr lang="es-MX" sz="1600" dirty="0"/>
              <a:t>Pregunta 3. ¿Considera que la amabilidad del asesor que lo atendió fue?</a:t>
            </a:r>
          </a:p>
          <a:p>
            <a:pPr marL="627063" indent="-285750" algn="just">
              <a:buFont typeface="Wingdings" panose="05000000000000000000" pitchFamily="2" charset="2"/>
              <a:buChar char="Ø"/>
            </a:pPr>
            <a:r>
              <a:rPr lang="es-MX" sz="1600" dirty="0"/>
              <a:t>Pregunta 4. ¿Considera que la preparación del asesor para resolver sus dudas fue?</a:t>
            </a:r>
          </a:p>
          <a:p>
            <a:pPr marL="627063" indent="-285750" algn="just">
              <a:buFont typeface="Wingdings" panose="05000000000000000000" pitchFamily="2" charset="2"/>
              <a:buChar char="Ø"/>
            </a:pPr>
            <a:r>
              <a:rPr lang="es-MX" sz="1600" dirty="0"/>
              <a:t>Pregunta 5. ¿Considera usted que la asesoría fue suficiente?</a:t>
            </a:r>
            <a:endParaRPr lang="es-MX" sz="1600" b="1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800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37A26B7-7CFB-460F-8B63-C3AE3DD4A3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921755"/>
              </p:ext>
            </p:extLst>
          </p:nvPr>
        </p:nvGraphicFramePr>
        <p:xfrm>
          <a:off x="1292790" y="2303418"/>
          <a:ext cx="4572000" cy="240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C320D64D-5E14-4AF6-B2A5-4B522408EF43}"/>
              </a:ext>
            </a:extLst>
          </p:cNvPr>
          <p:cNvSpPr txBox="1"/>
          <p:nvPr/>
        </p:nvSpPr>
        <p:spPr>
          <a:xfrm>
            <a:off x="163406" y="4644841"/>
            <a:ext cx="6780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Al igual que la semana previa, el tiempo de espera para ser atendido fue el punto con menor calificación por arte de los usuarios.</a:t>
            </a:r>
            <a:endParaRPr lang="es-MX" sz="1600" b="1" dirty="0">
              <a:solidFill>
                <a:srgbClr val="7030A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MX" sz="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81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Acciones ante la Contingencia Sanitaria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88630" y="588000"/>
            <a:ext cx="67803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dirty="0">
                <a:solidFill>
                  <a:prstClr val="black"/>
                </a:solidFill>
              </a:rPr>
              <a:t>Ante el riesgo de contagio del virus denominado </a:t>
            </a:r>
            <a:r>
              <a:rPr lang="es-MX" b="1" dirty="0">
                <a:solidFill>
                  <a:srgbClr val="7030A0"/>
                </a:solidFill>
              </a:rPr>
              <a:t>COVID-19</a:t>
            </a:r>
            <a:r>
              <a:rPr lang="es-MX" dirty="0">
                <a:solidFill>
                  <a:prstClr val="black"/>
                </a:solidFill>
              </a:rPr>
              <a:t>, el </a:t>
            </a:r>
            <a:r>
              <a:rPr lang="es-MX" b="1" dirty="0">
                <a:solidFill>
                  <a:srgbClr val="7030A0"/>
                </a:solidFill>
              </a:rPr>
              <a:t>INAI tomó las siguientes medidas respecto al Centro de Atención a la Sociedad</a:t>
            </a:r>
            <a:r>
              <a:rPr lang="es-MX" dirty="0">
                <a:solidFill>
                  <a:prstClr val="black"/>
                </a:solidFill>
              </a:rPr>
              <a:t>: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MX" b="1" dirty="0">
              <a:solidFill>
                <a:srgbClr val="7030A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7030A0"/>
                </a:solidFill>
              </a:rPr>
              <a:t>Mantener la suspensión del servicio de atención presencial.</a:t>
            </a:r>
          </a:p>
          <a:p>
            <a:pPr lvl="0" algn="just"/>
            <a:endParaRPr lang="es-MX" dirty="0">
              <a:solidFill>
                <a:prstClr val="black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7030A0"/>
                </a:solidFill>
              </a:rPr>
              <a:t>Continuar prestando servicios de asesoría personalizada por los canales de atención Tel-INAI (800 835 43 24), correo electrónico </a:t>
            </a:r>
            <a:r>
              <a:rPr lang="es-MX" dirty="0">
                <a:solidFill>
                  <a:prstClr val="black"/>
                </a:solidFill>
              </a:rPr>
              <a:t>(</a:t>
            </a:r>
            <a:r>
              <a:rPr lang="es-MX" dirty="0">
                <a:solidFill>
                  <a:prstClr val="black"/>
                </a:solidFill>
                <a:hlinkClick r:id="rId3"/>
              </a:rPr>
              <a:t>atención@inai.org.mx</a:t>
            </a:r>
            <a:r>
              <a:rPr lang="es-MX" dirty="0">
                <a:solidFill>
                  <a:prstClr val="black"/>
                </a:solidFill>
              </a:rPr>
              <a:t>) y postal.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MX" b="1" dirty="0">
              <a:solidFill>
                <a:srgbClr val="7030A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7030A0"/>
                </a:solidFill>
              </a:rPr>
              <a:t>Poner a disposición de las personas los servicios remotos del CAS </a:t>
            </a:r>
            <a:r>
              <a:rPr lang="es-MX" dirty="0">
                <a:solidFill>
                  <a:prstClr val="black"/>
                </a:solidFill>
              </a:rPr>
              <a:t>para recibir orientación y asesoría sobre el ejercicio de sus derechos de acceso a la información y de protección de datos personales en general, entre ellos, </a:t>
            </a:r>
            <a:r>
              <a:rPr lang="es-MX" b="1" dirty="0">
                <a:solidFill>
                  <a:srgbClr val="7030A0"/>
                </a:solidFill>
              </a:rPr>
              <a:t>los relacionados con la contingencia sanitaria.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MX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2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Asesorías Otorgadas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93828" y="384175"/>
            <a:ext cx="6531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dirty="0"/>
              <a:t>Ante la </a:t>
            </a:r>
            <a:r>
              <a:rPr lang="es-MX" sz="1600" b="1" dirty="0">
                <a:solidFill>
                  <a:srgbClr val="7030A0"/>
                </a:solidFill>
              </a:rPr>
              <a:t>Contingencia Sanitaria por el COVID-19</a:t>
            </a:r>
            <a:r>
              <a:rPr lang="es-MX" sz="1600" dirty="0"/>
              <a:t>, el CAS </a:t>
            </a:r>
            <a:r>
              <a:rPr lang="es-MX" sz="1600" b="1" dirty="0">
                <a:solidFill>
                  <a:srgbClr val="7030A0"/>
                </a:solidFill>
              </a:rPr>
              <a:t>continúa brindando sus servicios </a:t>
            </a:r>
            <a:r>
              <a:rPr lang="es-MX" sz="1600" dirty="0"/>
              <a:t>al público, </a:t>
            </a:r>
            <a:r>
              <a:rPr lang="es-MX" sz="1600" b="1" dirty="0">
                <a:solidFill>
                  <a:srgbClr val="7030A0"/>
                </a:solidFill>
              </a:rPr>
              <a:t>excepto el de atención presencial</a:t>
            </a:r>
            <a:r>
              <a:rPr lang="es-MX" sz="16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dirty="0"/>
              <a:t>En el periodo del </a:t>
            </a:r>
            <a:r>
              <a:rPr lang="es-MX" sz="1600" b="1" dirty="0">
                <a:solidFill>
                  <a:srgbClr val="7030A0"/>
                </a:solidFill>
              </a:rPr>
              <a:t>16 al 19 de marzo</a:t>
            </a:r>
            <a:r>
              <a:rPr lang="es-MX" sz="1600" dirty="0"/>
              <a:t>, se otorgaron </a:t>
            </a:r>
            <a:r>
              <a:rPr lang="es-MX" sz="1600" b="1" dirty="0">
                <a:solidFill>
                  <a:srgbClr val="7030A0"/>
                </a:solidFill>
              </a:rPr>
              <a:t>1,417 consultas</a:t>
            </a:r>
            <a:r>
              <a:rPr lang="es-MX" sz="1600" dirty="0"/>
              <a:t>.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424335" y="1248271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7030A0"/>
                </a:solidFill>
              </a:rPr>
              <a:t>Asesorías del 16 al 19 de marzo de 2021. </a:t>
            </a:r>
            <a:r>
              <a:rPr lang="es-MX" sz="1100" dirty="0">
                <a:solidFill>
                  <a:srgbClr val="7030A0"/>
                </a:solidFill>
              </a:rPr>
              <a:t>(4 días)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F9298F-7B37-4C71-B907-96D0A577C6FF}"/>
              </a:ext>
            </a:extLst>
          </p:cNvPr>
          <p:cNvSpPr txBox="1"/>
          <p:nvPr/>
        </p:nvSpPr>
        <p:spPr>
          <a:xfrm>
            <a:off x="1280319" y="4272607"/>
            <a:ext cx="4320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>
                <a:solidFill>
                  <a:srgbClr val="7030A0"/>
                </a:solidFill>
              </a:rPr>
              <a:t>*Información extraída de la base de CRM el 08 de abril de 2021</a:t>
            </a:r>
            <a:endParaRPr lang="es-MX" sz="800" dirty="0">
              <a:solidFill>
                <a:srgbClr val="7030A0"/>
              </a:solidFill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34A5E8D-72AD-44D3-80E9-EF5F90B22B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900907"/>
              </p:ext>
            </p:extLst>
          </p:nvPr>
        </p:nvGraphicFramePr>
        <p:xfrm>
          <a:off x="1042122" y="1886525"/>
          <a:ext cx="5084906" cy="186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819531" imgH="1399978" progId="Excel.Sheet.12">
                  <p:embed/>
                </p:oleObj>
              </mc:Choice>
              <mc:Fallback>
                <p:oleObj name="Worksheet" r:id="rId3" imgW="3819531" imgH="13999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22" y="1886525"/>
                        <a:ext cx="5084906" cy="1864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73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Asesorías y Servicios Otorgados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1300684975"/>
              </p:ext>
            </p:extLst>
          </p:nvPr>
        </p:nvGraphicFramePr>
        <p:xfrm>
          <a:off x="1140665" y="2210040"/>
          <a:ext cx="4887820" cy="2440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uadroTexto 20"/>
          <p:cNvSpPr txBox="1"/>
          <p:nvPr/>
        </p:nvSpPr>
        <p:spPr>
          <a:xfrm>
            <a:off x="293828" y="554320"/>
            <a:ext cx="6387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/>
              <a:t>En el periodo que se informa se otorgaron en </a:t>
            </a:r>
            <a:r>
              <a:rPr lang="es-MX" sz="2000" b="1" dirty="0">
                <a:solidFill>
                  <a:srgbClr val="7030A0"/>
                </a:solidFill>
              </a:rPr>
              <a:t>promedio 288 asesorías diarias</a:t>
            </a:r>
            <a:r>
              <a:rPr lang="es-MX" sz="2000" dirty="0"/>
              <a:t>, contra las </a:t>
            </a:r>
            <a:r>
              <a:rPr lang="es-MX" sz="2000" b="1" dirty="0">
                <a:solidFill>
                  <a:srgbClr val="7030A0"/>
                </a:solidFill>
              </a:rPr>
              <a:t>283 asesorías en promedio que fueron otorgadas </a:t>
            </a:r>
            <a:r>
              <a:rPr lang="es-MX" sz="2000" dirty="0"/>
              <a:t>la semana previa, lo que significó un aumento en la </a:t>
            </a:r>
            <a:r>
              <a:rPr lang="es-MX" sz="2000" b="1" dirty="0">
                <a:solidFill>
                  <a:srgbClr val="7030A0"/>
                </a:solidFill>
              </a:rPr>
              <a:t>demanda de consultas</a:t>
            </a:r>
            <a:r>
              <a:rPr lang="es-MX" sz="2000" dirty="0"/>
              <a:t>. </a:t>
            </a:r>
          </a:p>
        </p:txBody>
      </p:sp>
      <p:sp>
        <p:nvSpPr>
          <p:cNvPr id="2" name="Flecha: a la derecha 1"/>
          <p:cNvSpPr/>
          <p:nvPr/>
        </p:nvSpPr>
        <p:spPr>
          <a:xfrm rot="19825665">
            <a:off x="3080052" y="3193259"/>
            <a:ext cx="1009042" cy="116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169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Canales de Atención Utilizados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6183" y="369654"/>
            <a:ext cx="70567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dirty="0"/>
              <a:t>A partir del 23 de marzo de 2020 </a:t>
            </a:r>
            <a:r>
              <a:rPr lang="es-MX" sz="1600" b="1" dirty="0">
                <a:solidFill>
                  <a:srgbClr val="7030A0"/>
                </a:solidFill>
              </a:rPr>
              <a:t>se suspendió el servicio de atención presencial</a:t>
            </a:r>
            <a:r>
              <a:rPr lang="es-MX" sz="1600" dirty="0"/>
              <a:t>, manteniendo la comunicación por medios remotos, atendiendo las </a:t>
            </a:r>
            <a:r>
              <a:rPr lang="es-MX" sz="1600" b="1" dirty="0">
                <a:solidFill>
                  <a:srgbClr val="7030A0"/>
                </a:solidFill>
              </a:rPr>
              <a:t>recomendaciones de las autoridades sanitarias para que las personas guarden distanciamiento social </a:t>
            </a:r>
            <a:r>
              <a:rPr lang="es-MX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y reduzcan su movilidad</a:t>
            </a:r>
            <a:r>
              <a:rPr lang="es-MX" sz="16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8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dirty="0"/>
              <a:t>Durante el periodo analizado, el </a:t>
            </a:r>
            <a:r>
              <a:rPr lang="es-MX" sz="1600" b="1" dirty="0">
                <a:solidFill>
                  <a:srgbClr val="7030A0"/>
                </a:solidFill>
              </a:rPr>
              <a:t>Tel-INAI </a:t>
            </a:r>
            <a:r>
              <a:rPr lang="es-MX" sz="1600" dirty="0"/>
              <a:t>fue el medio más utilizado con el </a:t>
            </a:r>
            <a:r>
              <a:rPr lang="es-MX" sz="1600" b="1" dirty="0">
                <a:solidFill>
                  <a:srgbClr val="7030A0"/>
                </a:solidFill>
              </a:rPr>
              <a:t>78.34% de las asesorías otorgadas.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800" b="1" dirty="0">
              <a:solidFill>
                <a:srgbClr val="7030A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352327" y="2164171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7030A0"/>
                </a:solidFill>
              </a:rPr>
              <a:t>Asesorías del 16 al 19 de marzo de 2021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28190" y="4200599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dirty="0"/>
              <a:t>Las consultas por </a:t>
            </a:r>
            <a:r>
              <a:rPr lang="es-MX" sz="1600" b="1" dirty="0">
                <a:solidFill>
                  <a:srgbClr val="7030A0"/>
                </a:solidFill>
              </a:rPr>
              <a:t>correo electrónico</a:t>
            </a:r>
            <a:r>
              <a:rPr lang="es-MX" sz="1600" dirty="0"/>
              <a:t> representaron el </a:t>
            </a:r>
            <a:r>
              <a:rPr lang="es-MX" sz="1600" b="1" dirty="0">
                <a:solidFill>
                  <a:srgbClr val="7030A0"/>
                </a:solidFill>
              </a:rPr>
              <a:t>21.58% del total, lo que significó un aumento de 4.38% en comparación a la semana anterior.</a:t>
            </a:r>
            <a:endParaRPr lang="es-MX" sz="1600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1B6D2AE-079A-4FD3-91B2-D355ED801E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581080"/>
              </p:ext>
            </p:extLst>
          </p:nvPr>
        </p:nvGraphicFramePr>
        <p:xfrm>
          <a:off x="2030961" y="2599033"/>
          <a:ext cx="2819195" cy="1485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295432" imgH="1209530" progId="Excel.Sheet.12">
                  <p:embed/>
                </p:oleObj>
              </mc:Choice>
              <mc:Fallback>
                <p:oleObj name="Worksheet" r:id="rId3" imgW="2295432" imgH="12095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0961" y="2599033"/>
                        <a:ext cx="2819195" cy="1485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4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Origen de las Asesorías Otorgadas</a:t>
            </a:r>
          </a:p>
        </p:txBody>
      </p:sp>
      <p:pic>
        <p:nvPicPr>
          <p:cNvPr id="2052" name="Picture 4" descr="http://www.cerebriti.com/uploads/be0e1862fb6608395a54cac64e33e4b4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0" y="672207"/>
            <a:ext cx="609313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770874"/>
              </p:ext>
            </p:extLst>
          </p:nvPr>
        </p:nvGraphicFramePr>
        <p:xfrm>
          <a:off x="416223" y="711200"/>
          <a:ext cx="3572854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Entidad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Servicios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7168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Ciudad de México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716828" rtl="0" eaLnBrk="1" fontAlgn="b" latinLnBrk="0" hangingPunct="1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México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68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Veracruz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68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Jalisco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7168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Tamaulipas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68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Nuevo León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68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Querétaro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1682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Chihuahua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716828" rtl="0" eaLnBrk="1" fontAlgn="b" latinLnBrk="0" hangingPunct="1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Otros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fontAlgn="b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716828" rtl="0" eaLnBrk="1" latinLnBrk="0" hangingPunct="1"/>
                      <a:r>
                        <a:rPr lang="es-MX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latinLnBrk="0" hangingPunct="1"/>
                      <a:r>
                        <a:rPr lang="es-MX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1,154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6828" rtl="0" eaLnBrk="1" latinLnBrk="0" hangingPunct="1"/>
                      <a:r>
                        <a:rPr lang="es-MX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989077" y="529842"/>
            <a:ext cx="3113219" cy="4534853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500" b="1" dirty="0"/>
              <a:t>Del 100% de los servicios requeridos, el 48.4% provino de entidades distintas a la CDMX. Resalta el grado de descentralización y la importancia de contar con canales remotos de atención.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5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500" b="1" dirty="0"/>
              <a:t>La </a:t>
            </a:r>
            <a:r>
              <a:rPr lang="es-MX" sz="1500" b="1" dirty="0">
                <a:solidFill>
                  <a:srgbClr val="7030A0"/>
                </a:solidFill>
              </a:rPr>
              <a:t>CDMX y el Estado de México concentran el 30.2% de los servicios, por lo que es importante incentivar los servicios del CAS en las demás entidades.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500" b="1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500" b="1" dirty="0"/>
              <a:t>36% de los usuarios no proporcionaron dato de estado de procedencia. </a:t>
            </a:r>
          </a:p>
        </p:txBody>
      </p:sp>
    </p:spTree>
    <p:extLst>
      <p:ext uri="{BB962C8B-B14F-4D97-AF65-F5344CB8AC3E}">
        <p14:creationId xmlns:p14="http://schemas.microsoft.com/office/powerpoint/2010/main" val="157474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Perfil de los Usuarios del CAS (Género y Edad)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28191" y="392301"/>
            <a:ext cx="69127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dirty="0"/>
              <a:t>En el periodo que se informa, el </a:t>
            </a:r>
            <a:r>
              <a:rPr lang="es-MX" sz="1600" b="1" dirty="0">
                <a:solidFill>
                  <a:srgbClr val="7030A0"/>
                </a:solidFill>
              </a:rPr>
              <a:t>45.84% de las personas usuarias fueron mujeres, un porcentaje ligeramente menor comparado con el 47% </a:t>
            </a:r>
            <a:r>
              <a:rPr lang="es-MX" sz="1600" dirty="0"/>
              <a:t>de la semana previa.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1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rgbClr val="7030A0"/>
                </a:solidFill>
              </a:rPr>
              <a:t>En esta semana continuó la disminución de número de usuarios mayores de 60 años (16.1%), respecto al de la semana anterior que fue de 18.8%. También se redujo la proporción de menores de 30 años que pasaron de 7.7 a 7.1%.</a:t>
            </a:r>
          </a:p>
          <a:p>
            <a:pPr algn="just"/>
            <a:endParaRPr lang="es-MX" sz="1100" b="1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rgbClr val="7030A0"/>
                </a:solidFill>
              </a:rPr>
              <a:t>El porcentaje de usuarios que no indicó su edad aumentó de 33.8 % a 39.2%.</a:t>
            </a:r>
            <a:endParaRPr lang="es-MX" sz="1600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02CFF87-7F0D-4A59-BAAB-9EDD08C5E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833540"/>
              </p:ext>
            </p:extLst>
          </p:nvPr>
        </p:nvGraphicFramePr>
        <p:xfrm>
          <a:off x="808149" y="2977510"/>
          <a:ext cx="5552851" cy="2106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353367" imgH="2409812" progId="Excel.Sheet.12">
                  <p:embed/>
                </p:oleObj>
              </mc:Choice>
              <mc:Fallback>
                <p:oleObj name="Worksheet" r:id="rId3" imgW="6353367" imgH="24098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8149" y="2977510"/>
                        <a:ext cx="5552851" cy="2106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73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Perfil de los Usuarios del CAS (Escolaridad)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28191" y="392301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dirty="0"/>
              <a:t>En el periodo que se informa, respecto a la semana anterior, disminuyó un </a:t>
            </a:r>
            <a:r>
              <a:rPr lang="es-MX" sz="1600" b="1" dirty="0">
                <a:solidFill>
                  <a:srgbClr val="7030A0"/>
                </a:solidFill>
              </a:rPr>
              <a:t>3.8% el número de usuarios que proporcionaron tener como máximo nivel educativo de estudios la preparatoria o inferior, quedando en 44.3%.</a:t>
            </a:r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600" b="1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rgbClr val="7030A0"/>
                </a:solidFill>
              </a:rPr>
              <a:t>Mientras que el porcentaje de usuarios del CAS con estudios de postgrado aumentó en un rango de 7.5% a 8.1%.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043A7C9-8431-4964-AEE9-74616606F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554747"/>
              </p:ext>
            </p:extLst>
          </p:nvPr>
        </p:nvGraphicFramePr>
        <p:xfrm>
          <a:off x="2072407" y="2176359"/>
          <a:ext cx="3024336" cy="2772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400499" imgH="2200446" progId="Excel.Sheet.12">
                  <p:embed/>
                </p:oleObj>
              </mc:Choice>
              <mc:Fallback>
                <p:oleObj name="Worksheet" r:id="rId3" imgW="2400499" imgH="22004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2407" y="2176359"/>
                        <a:ext cx="3024336" cy="2772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151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Tipo de Servicios Otorgados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7227" y="816223"/>
            <a:ext cx="70326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El </a:t>
            </a:r>
            <a:r>
              <a:rPr lang="es-MX" b="1" dirty="0">
                <a:solidFill>
                  <a:srgbClr val="7030A0"/>
                </a:solidFill>
              </a:rPr>
              <a:t>38.04% </a:t>
            </a:r>
            <a:r>
              <a:rPr lang="es-MX" dirty="0"/>
              <a:t>de los servicios otorgados están relacionados con </a:t>
            </a:r>
            <a:r>
              <a:rPr lang="es-MX" b="1" dirty="0">
                <a:solidFill>
                  <a:srgbClr val="7030A0"/>
                </a:solidFill>
              </a:rPr>
              <a:t>asesorías sobre la aplicación de la LGPDPPSO</a:t>
            </a:r>
            <a:r>
              <a:rPr lang="es-MX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5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7030A0"/>
                </a:solidFill>
              </a:rPr>
              <a:t>22.96% </a:t>
            </a:r>
            <a:r>
              <a:rPr lang="es-MX" dirty="0"/>
              <a:t>de los servicios fueron para dar </a:t>
            </a:r>
            <a:r>
              <a:rPr lang="es-MX" b="1" dirty="0">
                <a:solidFill>
                  <a:srgbClr val="7030A0"/>
                </a:solidFill>
              </a:rPr>
              <a:t>seguimiento a solicitudes de datos personales e información pública.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500" b="1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7030A0"/>
                </a:solidFill>
              </a:rPr>
              <a:t>10.4% </a:t>
            </a:r>
            <a:r>
              <a:rPr lang="es-MX" dirty="0"/>
              <a:t>de las consultas estuvieron relacionadas con la </a:t>
            </a:r>
            <a:r>
              <a:rPr lang="es-MX" b="1" dirty="0">
                <a:solidFill>
                  <a:srgbClr val="7030A0"/>
                </a:solidFill>
              </a:rPr>
              <a:t>aplicación de la LFPDPPP</a:t>
            </a:r>
            <a:r>
              <a:rPr lang="es-MX" dirty="0"/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7030A0"/>
                </a:solidFill>
              </a:rPr>
              <a:t>9.01% </a:t>
            </a:r>
            <a:r>
              <a:rPr lang="es-MX" dirty="0"/>
              <a:t>fueron asesorías sobre  Información del INAI</a:t>
            </a:r>
            <a:r>
              <a:rPr lang="es-MX" b="1" dirty="0">
                <a:solidFill>
                  <a:srgbClr val="7030A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7030A0"/>
                </a:solidFill>
              </a:rPr>
              <a:t>1.13% </a:t>
            </a:r>
            <a:r>
              <a:rPr lang="es-MX" b="1" dirty="0"/>
              <a:t>de las consultas estuvo relacionada con </a:t>
            </a:r>
            <a:r>
              <a:rPr lang="es-MX" b="1" dirty="0">
                <a:solidFill>
                  <a:srgbClr val="7030A0"/>
                </a:solidFill>
              </a:rPr>
              <a:t>temas de COVID-19.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500" b="1" dirty="0">
              <a:solidFill>
                <a:srgbClr val="7030A0"/>
              </a:solidFill>
            </a:endParaRPr>
          </a:p>
          <a:p>
            <a:pPr algn="just"/>
            <a:endParaRPr lang="es-MX" sz="5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Únicamente el </a:t>
            </a:r>
            <a:r>
              <a:rPr lang="es-MX" b="1" dirty="0">
                <a:solidFill>
                  <a:srgbClr val="7030A0"/>
                </a:solidFill>
              </a:rPr>
              <a:t>0.17%</a:t>
            </a:r>
            <a:r>
              <a:rPr lang="es-MX" dirty="0"/>
              <a:t> de los servicios requeridos fueron relativos a </a:t>
            </a:r>
            <a:r>
              <a:rPr lang="es-MX" b="1" dirty="0">
                <a:solidFill>
                  <a:srgbClr val="7030A0"/>
                </a:solidFill>
              </a:rPr>
              <a:t>medios de impugnación</a:t>
            </a:r>
            <a:r>
              <a:rPr lang="es-MX" dirty="0"/>
              <a:t>, es decir, para interponer </a:t>
            </a:r>
            <a:r>
              <a:rPr lang="es-MX" b="1" dirty="0">
                <a:solidFill>
                  <a:srgbClr val="7030A0"/>
                </a:solidFill>
              </a:rPr>
              <a:t>recursos de revisión, quejas o denuncias</a:t>
            </a:r>
            <a:r>
              <a:rPr lang="es-MX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729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Tipo de Servicios Otorgados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69C3C28-E882-41D1-BF2D-6E3F96417B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017622"/>
              </p:ext>
            </p:extLst>
          </p:nvPr>
        </p:nvGraphicFramePr>
        <p:xfrm>
          <a:off x="259615" y="2544415"/>
          <a:ext cx="6649919" cy="2622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29805" imgH="3324212" progId="Excel.Sheet.12">
                  <p:embed/>
                </p:oleObj>
              </mc:Choice>
              <mc:Fallback>
                <p:oleObj name="Worksheet" r:id="rId3" imgW="8429805" imgH="33242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615" y="2544415"/>
                        <a:ext cx="6649919" cy="2622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395A095-9ECB-4A1D-93A6-660404A533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318"/>
          <a:stretch/>
        </p:blipFill>
        <p:spPr>
          <a:xfrm>
            <a:off x="1261053" y="552926"/>
            <a:ext cx="464704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38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15474</TotalTime>
  <Words>1558</Words>
  <Application>Microsoft Office PowerPoint</Application>
  <PresentationFormat>Papel B5 (ISO) (176 x 250 mm)</PresentationFormat>
  <Paragraphs>151</Paragraphs>
  <Slides>16</Slides>
  <Notes>12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Abadi</vt:lpstr>
      <vt:lpstr>Arial</vt:lpstr>
      <vt:lpstr>Calibri</vt:lpstr>
      <vt:lpstr>Calibri Light</vt:lpstr>
      <vt:lpstr>Wingdings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Mendoza Oliva</dc:creator>
  <cp:lastModifiedBy>Rodrigo Fuentes Patiño</cp:lastModifiedBy>
  <cp:revision>1159</cp:revision>
  <cp:lastPrinted>2020-03-30T18:09:12Z</cp:lastPrinted>
  <dcterms:created xsi:type="dcterms:W3CDTF">2015-03-11T17:18:14Z</dcterms:created>
  <dcterms:modified xsi:type="dcterms:W3CDTF">2021-04-10T03:09:18Z</dcterms:modified>
</cp:coreProperties>
</file>