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9.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charts/style1.xml" ContentType="application/vnd.ms-office.chartstyle+xml"/>
  <Override PartName="/ppt/commentAuthors.xml" ContentType="application/vnd.openxmlformats-officedocument.presentationml.commentAuthors+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layout1.xml" ContentType="application/vnd.openxmlformats-officedocument.drawingml.diagramLayout+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diagrams/colors2.xml" ContentType="application/vnd.openxmlformats-officedocument.drawingml.diagramColors+xml"/>
  <Override PartName="/ppt/charts/chart1.xml" ContentType="application/vnd.openxmlformats-officedocument.drawingml.chart+xml"/>
  <Override PartName="/ppt/charts/colors1.xml" ContentType="application/vnd.ms-office.chartcolorstyle+xml"/>
  <Override PartName="/ppt/diagrams/drawing2.xml" ContentType="application/vnd.ms-office.drawingml.diagramDrawing+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558" r:id="rId2"/>
    <p:sldId id="410" r:id="rId3"/>
    <p:sldId id="576" r:id="rId4"/>
    <p:sldId id="511" r:id="rId5"/>
    <p:sldId id="512" r:id="rId6"/>
    <p:sldId id="514" r:id="rId7"/>
    <p:sldId id="532" r:id="rId8"/>
    <p:sldId id="505" r:id="rId9"/>
    <p:sldId id="533" r:id="rId10"/>
    <p:sldId id="553" r:id="rId11"/>
    <p:sldId id="518" r:id="rId12"/>
    <p:sldId id="536" r:id="rId13"/>
    <p:sldId id="535" r:id="rId14"/>
    <p:sldId id="538" r:id="rId15"/>
    <p:sldId id="542" r:id="rId16"/>
    <p:sldId id="543" r:id="rId17"/>
    <p:sldId id="546" r:id="rId18"/>
    <p:sldId id="559" r:id="rId19"/>
    <p:sldId id="560" r:id="rId20"/>
  </p:sldIdLst>
  <p:sldSz cx="10045700" cy="7740650"/>
  <p:notesSz cx="7010400" cy="9296400"/>
  <p:defaultTextStyle>
    <a:defPPr>
      <a:defRPr lang="es-MX"/>
    </a:defPPr>
    <a:lvl1pPr marL="0" algn="l" defTabSz="1016356" rtl="0" eaLnBrk="1" latinLnBrk="0" hangingPunct="1">
      <a:defRPr sz="2000" kern="1200">
        <a:solidFill>
          <a:schemeClr val="tx1"/>
        </a:solidFill>
        <a:latin typeface="+mn-lt"/>
        <a:ea typeface="+mn-ea"/>
        <a:cs typeface="+mn-cs"/>
      </a:defRPr>
    </a:lvl1pPr>
    <a:lvl2pPr marL="508178" algn="l" defTabSz="1016356" rtl="0" eaLnBrk="1" latinLnBrk="0" hangingPunct="1">
      <a:defRPr sz="2000" kern="1200">
        <a:solidFill>
          <a:schemeClr val="tx1"/>
        </a:solidFill>
        <a:latin typeface="+mn-lt"/>
        <a:ea typeface="+mn-ea"/>
        <a:cs typeface="+mn-cs"/>
      </a:defRPr>
    </a:lvl2pPr>
    <a:lvl3pPr marL="1016356" algn="l" defTabSz="1016356" rtl="0" eaLnBrk="1" latinLnBrk="0" hangingPunct="1">
      <a:defRPr sz="2000" kern="1200">
        <a:solidFill>
          <a:schemeClr val="tx1"/>
        </a:solidFill>
        <a:latin typeface="+mn-lt"/>
        <a:ea typeface="+mn-ea"/>
        <a:cs typeface="+mn-cs"/>
      </a:defRPr>
    </a:lvl3pPr>
    <a:lvl4pPr marL="1524533" algn="l" defTabSz="1016356" rtl="0" eaLnBrk="1" latinLnBrk="0" hangingPunct="1">
      <a:defRPr sz="2000" kern="1200">
        <a:solidFill>
          <a:schemeClr val="tx1"/>
        </a:solidFill>
        <a:latin typeface="+mn-lt"/>
        <a:ea typeface="+mn-ea"/>
        <a:cs typeface="+mn-cs"/>
      </a:defRPr>
    </a:lvl4pPr>
    <a:lvl5pPr marL="2032711" algn="l" defTabSz="1016356" rtl="0" eaLnBrk="1" latinLnBrk="0" hangingPunct="1">
      <a:defRPr sz="2000" kern="1200">
        <a:solidFill>
          <a:schemeClr val="tx1"/>
        </a:solidFill>
        <a:latin typeface="+mn-lt"/>
        <a:ea typeface="+mn-ea"/>
        <a:cs typeface="+mn-cs"/>
      </a:defRPr>
    </a:lvl5pPr>
    <a:lvl6pPr marL="2540889" algn="l" defTabSz="1016356" rtl="0" eaLnBrk="1" latinLnBrk="0" hangingPunct="1">
      <a:defRPr sz="2000" kern="1200">
        <a:solidFill>
          <a:schemeClr val="tx1"/>
        </a:solidFill>
        <a:latin typeface="+mn-lt"/>
        <a:ea typeface="+mn-ea"/>
        <a:cs typeface="+mn-cs"/>
      </a:defRPr>
    </a:lvl6pPr>
    <a:lvl7pPr marL="3049067" algn="l" defTabSz="1016356" rtl="0" eaLnBrk="1" latinLnBrk="0" hangingPunct="1">
      <a:defRPr sz="2000" kern="1200">
        <a:solidFill>
          <a:schemeClr val="tx1"/>
        </a:solidFill>
        <a:latin typeface="+mn-lt"/>
        <a:ea typeface="+mn-ea"/>
        <a:cs typeface="+mn-cs"/>
      </a:defRPr>
    </a:lvl7pPr>
    <a:lvl8pPr marL="3557245" algn="l" defTabSz="1016356" rtl="0" eaLnBrk="1" latinLnBrk="0" hangingPunct="1">
      <a:defRPr sz="2000" kern="1200">
        <a:solidFill>
          <a:schemeClr val="tx1"/>
        </a:solidFill>
        <a:latin typeface="+mn-lt"/>
        <a:ea typeface="+mn-ea"/>
        <a:cs typeface="+mn-cs"/>
      </a:defRPr>
    </a:lvl8pPr>
    <a:lvl9pPr marL="4065422" algn="l" defTabSz="1016356"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04" userDrawn="1">
          <p15:clr>
            <a:srgbClr val="A4A3A4"/>
          </p15:clr>
        </p15:guide>
        <p15:guide id="2" pos="31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a Yuridia Pacheco Hernández" initials="JYPH" lastIdx="1" clrIdx="0">
    <p:extLst>
      <p:ext uri="{19B8F6BF-5375-455C-9EA6-DF929625EA0E}">
        <p15:presenceInfo xmlns:p15="http://schemas.microsoft.com/office/powerpoint/2012/main" userId="S-1-5-21-1177238915-299502267-725345543-146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4C7D"/>
    <a:srgbClr val="904C52"/>
    <a:srgbClr val="463579"/>
    <a:srgbClr val="4D3B90"/>
    <a:srgbClr val="A30A52"/>
    <a:srgbClr val="E6E0EC"/>
    <a:srgbClr val="B3A2C7"/>
    <a:srgbClr val="403152"/>
    <a:srgbClr val="1A5A42"/>
    <a:srgbClr val="B371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3648" autoAdjust="0"/>
  </p:normalViewPr>
  <p:slideViewPr>
    <p:cSldViewPr showGuides="1">
      <p:cViewPr varScale="1">
        <p:scale>
          <a:sx n="60" d="100"/>
          <a:sy n="60" d="100"/>
        </p:scale>
        <p:origin x="1512" y="78"/>
      </p:cViewPr>
      <p:guideLst>
        <p:guide orient="horz" pos="1304"/>
        <p:guide pos="31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irma.silva\AppData\Local\Microsoft\Windows\INetCache\Content.Outlook\IUFXWMBM\Analisi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50" baseline="0">
                <a:solidFill>
                  <a:schemeClr val="tx1">
                    <a:lumMod val="50000"/>
                    <a:lumOff val="50000"/>
                  </a:schemeClr>
                </a:solidFill>
                <a:latin typeface="+mn-lt"/>
                <a:ea typeface="+mn-ea"/>
                <a:cs typeface="+mn-cs"/>
              </a:defRPr>
            </a:pPr>
            <a:r>
              <a:rPr lang="es-ES" sz="1400" b="1">
                <a:effectLst/>
                <a:latin typeface="+mn-lt"/>
              </a:rPr>
              <a:t>resultados por obligación de transparencia (artículo)</a:t>
            </a:r>
            <a:endParaRPr lang="es-MX" sz="1400">
              <a:effectLst/>
              <a:latin typeface="+mn-lt"/>
            </a:endParaRPr>
          </a:p>
        </c:rich>
      </c:tx>
      <c:layout>
        <c:manualLayout>
          <c:xMode val="edge"/>
          <c:yMode val="edge"/>
          <c:x val="0.15307158119658121"/>
          <c:y val="3.6089238845144356E-3"/>
        </c:manualLayout>
      </c:layout>
      <c:overlay val="0"/>
      <c:spPr>
        <a:noFill/>
        <a:ln>
          <a:noFill/>
        </a:ln>
        <a:effectLst/>
      </c:spPr>
      <c:txPr>
        <a:bodyPr rot="0" spcFirstLastPara="1" vertOverflow="ellipsis" vert="horz" wrap="square" anchor="ctr" anchorCtr="1"/>
        <a:lstStyle/>
        <a:p>
          <a:pPr>
            <a:defRPr sz="1400" b="1" i="0" u="none" strike="noStrike" kern="1200" cap="all" spc="150" baseline="0">
              <a:solidFill>
                <a:schemeClr val="tx1">
                  <a:lumMod val="50000"/>
                  <a:lumOff val="50000"/>
                </a:schemeClr>
              </a:solidFill>
              <a:latin typeface="+mn-lt"/>
              <a:ea typeface="+mn-ea"/>
              <a:cs typeface="+mn-cs"/>
            </a:defRPr>
          </a:pPr>
          <a:endParaRPr lang="es-MX"/>
        </a:p>
      </c:txPr>
    </c:title>
    <c:autoTitleDeleted val="0"/>
    <c:pivotFmts>
      <c:pivotFmt>
        <c:idx val="0"/>
      </c:pivotFmt>
      <c:pivotFmt>
        <c:idx val="1"/>
        <c:dLbl>
          <c:idx val="0"/>
          <c:dLblPos val="outEnd"/>
          <c:showLegendKey val="0"/>
          <c:showVal val="1"/>
          <c:showCatName val="0"/>
          <c:showSerName val="0"/>
          <c:showPercent val="0"/>
          <c:showBubbleSize val="0"/>
          <c:extLst>
            <c:ext xmlns:c15="http://schemas.microsoft.com/office/drawing/2012/chart" uri="{CE6537A1-D6FC-4f65-9D91-7224C49458BB}"/>
          </c:extLst>
        </c:dLbl>
      </c:pivotFmt>
      <c:pivotFmt>
        <c:idx val="2"/>
        <c:spPr>
          <a:pattFill prst="narHorz">
            <a:fgClr>
              <a:schemeClr val="accent1"/>
            </a:fgClr>
            <a:bgClr>
              <a:schemeClr val="accent1">
                <a:lumMod val="20000"/>
                <a:lumOff val="80000"/>
              </a:schemeClr>
            </a:bgClr>
          </a:pattFill>
          <a:ln>
            <a:noFill/>
          </a:ln>
          <a:effectLst>
            <a:innerShdw blurRad="114300">
              <a:schemeClr val="accent1"/>
            </a:innerShdw>
          </a:effectLst>
        </c:spPr>
        <c:marker>
          <c:symbol val="circle"/>
          <c:size val="6"/>
          <c:spPr>
            <a:solidFill>
              <a:schemeClr val="accent1"/>
            </a:solidFill>
            <a:ln>
              <a:no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3"/>
        <c:spPr>
          <a:pattFill prst="narHorz">
            <a:fgClr>
              <a:schemeClr val="accent1"/>
            </a:fgClr>
            <a:bgClr>
              <a:schemeClr val="accent1">
                <a:lumMod val="20000"/>
                <a:lumOff val="80000"/>
              </a:schemeClr>
            </a:bgClr>
          </a:pattFill>
          <a:ln>
            <a:noFill/>
          </a:ln>
          <a:effectLst>
            <a:innerShdw blurRad="114300">
              <a:schemeClr val="accent1"/>
            </a:inn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4"/>
        <c:spPr>
          <a:pattFill prst="narHorz">
            <a:fgClr>
              <a:schemeClr val="accent1"/>
            </a:fgClr>
            <a:bgClr>
              <a:schemeClr val="accent1">
                <a:lumMod val="20000"/>
                <a:lumOff val="80000"/>
              </a:schemeClr>
            </a:bgClr>
          </a:pattFill>
          <a:ln>
            <a:noFill/>
          </a:ln>
          <a:effectLst>
            <a:innerShdw blurRad="114300">
              <a:schemeClr val="accent1"/>
            </a:innerShdw>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dPt>
            <c:idx val="0"/>
            <c:invertIfNegative val="0"/>
            <c:bubble3D val="0"/>
            <c:spPr>
              <a:solidFill>
                <a:schemeClr val="accent3">
                  <a:lumMod val="75000"/>
                </a:schemeClr>
              </a:solidFill>
              <a:ln>
                <a:noFill/>
              </a:ln>
              <a:effectLst>
                <a:innerShdw blurRad="114300">
                  <a:schemeClr val="accent1"/>
                </a:innerShdw>
              </a:effectLst>
            </c:spPr>
            <c:extLst>
              <c:ext xmlns:c16="http://schemas.microsoft.com/office/drawing/2014/chart" uri="{C3380CC4-5D6E-409C-BE32-E72D297353CC}">
                <c16:uniqueId val="{00000001-7FB7-4C55-A71A-251C57E09E6F}"/>
              </c:ext>
            </c:extLst>
          </c:dPt>
          <c:dPt>
            <c:idx val="2"/>
            <c:invertIfNegative val="0"/>
            <c:bubble3D val="0"/>
            <c:spPr>
              <a:solidFill>
                <a:srgbClr val="7030A0"/>
              </a:solidFill>
              <a:ln>
                <a:noFill/>
              </a:ln>
              <a:effectLst>
                <a:innerShdw blurRad="114300">
                  <a:schemeClr val="accent1"/>
                </a:innerShdw>
              </a:effectLst>
            </c:spPr>
            <c:extLst>
              <c:ext xmlns:c16="http://schemas.microsoft.com/office/drawing/2014/chart" uri="{C3380CC4-5D6E-409C-BE32-E72D297353CC}">
                <c16:uniqueId val="{00000003-7FB7-4C55-A71A-251C57E09E6F}"/>
              </c:ext>
            </c:extLst>
          </c:dPt>
          <c:dPt>
            <c:idx val="3"/>
            <c:invertIfNegative val="0"/>
            <c:bubble3D val="0"/>
            <c:spPr>
              <a:solidFill>
                <a:srgbClr val="7030A0"/>
              </a:solidFill>
              <a:ln>
                <a:noFill/>
              </a:ln>
              <a:effectLst>
                <a:innerShdw blurRad="114300">
                  <a:schemeClr val="accent1"/>
                </a:innerShdw>
              </a:effectLst>
            </c:spPr>
            <c:extLst>
              <c:ext xmlns:c16="http://schemas.microsoft.com/office/drawing/2014/chart" uri="{C3380CC4-5D6E-409C-BE32-E72D297353CC}">
                <c16:uniqueId val="{00000005-7FB7-4C55-A71A-251C57E09E6F}"/>
              </c:ext>
            </c:extLst>
          </c:dPt>
          <c:dPt>
            <c:idx val="4"/>
            <c:invertIfNegative val="0"/>
            <c:bubble3D val="0"/>
            <c:spPr>
              <a:solidFill>
                <a:srgbClr val="7030A0"/>
              </a:solidFill>
              <a:ln>
                <a:noFill/>
              </a:ln>
              <a:effectLst>
                <a:innerShdw blurRad="114300">
                  <a:schemeClr val="accent1"/>
                </a:innerShdw>
              </a:effectLst>
            </c:spPr>
            <c:extLst>
              <c:ext xmlns:c16="http://schemas.microsoft.com/office/drawing/2014/chart" uri="{C3380CC4-5D6E-409C-BE32-E72D297353CC}">
                <c16:uniqueId val="{00000007-7FB7-4C55-A71A-251C57E09E6F}"/>
              </c:ext>
            </c:extLst>
          </c:dPt>
          <c:dPt>
            <c:idx val="7"/>
            <c:invertIfNegative val="0"/>
            <c:bubble3D val="0"/>
            <c:spPr>
              <a:solidFill>
                <a:schemeClr val="accent6">
                  <a:lumMod val="75000"/>
                </a:schemeClr>
              </a:solidFill>
              <a:ln>
                <a:noFill/>
              </a:ln>
              <a:effectLst>
                <a:innerShdw blurRad="114300">
                  <a:schemeClr val="accent1"/>
                </a:innerShdw>
              </a:effectLst>
            </c:spPr>
            <c:extLst>
              <c:ext xmlns:c16="http://schemas.microsoft.com/office/drawing/2014/chart" uri="{C3380CC4-5D6E-409C-BE32-E72D297353CC}">
                <c16:uniqueId val="{00000009-7FB7-4C55-A71A-251C57E09E6F}"/>
              </c:ext>
            </c:extLst>
          </c:dPt>
          <c:dPt>
            <c:idx val="8"/>
            <c:invertIfNegative val="0"/>
            <c:bubble3D val="0"/>
            <c:spPr>
              <a:solidFill>
                <a:srgbClr val="C00000"/>
              </a:solidFill>
              <a:ln>
                <a:noFill/>
              </a:ln>
              <a:effectLst>
                <a:innerShdw blurRad="114300">
                  <a:schemeClr val="accent1"/>
                </a:innerShdw>
              </a:effectLst>
            </c:spPr>
            <c:extLst>
              <c:ext xmlns:c16="http://schemas.microsoft.com/office/drawing/2014/chart" uri="{C3380CC4-5D6E-409C-BE32-E72D297353CC}">
                <c16:uniqueId val="{0000000B-7FB7-4C55-A71A-251C57E09E6F}"/>
              </c:ext>
            </c:extLst>
          </c:dPt>
          <c:dPt>
            <c:idx val="9"/>
            <c:invertIfNegative val="0"/>
            <c:bubble3D val="0"/>
            <c:spPr>
              <a:solidFill>
                <a:srgbClr val="C00000"/>
              </a:solidFill>
              <a:ln>
                <a:noFill/>
              </a:ln>
              <a:effectLst>
                <a:innerShdw blurRad="114300">
                  <a:schemeClr val="accent1"/>
                </a:innerShdw>
              </a:effectLst>
            </c:spPr>
            <c:extLst>
              <c:ext xmlns:c16="http://schemas.microsoft.com/office/drawing/2014/chart" uri="{C3380CC4-5D6E-409C-BE32-E72D297353CC}">
                <c16:uniqueId val="{0000000D-7FB7-4C55-A71A-251C57E09E6F}"/>
              </c:ext>
            </c:extLst>
          </c:dPt>
          <c:dPt>
            <c:idx val="11"/>
            <c:invertIfNegative val="0"/>
            <c:bubble3D val="0"/>
            <c:spPr>
              <a:solidFill>
                <a:schemeClr val="accent6">
                  <a:lumMod val="75000"/>
                </a:schemeClr>
              </a:solidFill>
              <a:ln>
                <a:noFill/>
              </a:ln>
              <a:effectLst>
                <a:innerShdw blurRad="114300">
                  <a:schemeClr val="accent1"/>
                </a:innerShdw>
              </a:effectLst>
            </c:spPr>
            <c:extLst>
              <c:ext xmlns:c16="http://schemas.microsoft.com/office/drawing/2014/chart" uri="{C3380CC4-5D6E-409C-BE32-E72D297353CC}">
                <c16:uniqueId val="{0000000F-7FB7-4C55-A71A-251C57E09E6F}"/>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Lit>
              <c:ptCount val="13"/>
              <c:pt idx="0">
                <c:v>70</c:v>
              </c:pt>
              <c:pt idx="1">
                <c:v>71</c:v>
              </c:pt>
              <c:pt idx="2">
                <c:v>72</c:v>
              </c:pt>
              <c:pt idx="3">
                <c:v>73</c:v>
              </c:pt>
              <c:pt idx="4">
                <c:v>74</c:v>
              </c:pt>
              <c:pt idx="5">
                <c:v>75</c:v>
              </c:pt>
              <c:pt idx="6">
                <c:v>76</c:v>
              </c:pt>
              <c:pt idx="7">
                <c:v>77</c:v>
              </c:pt>
              <c:pt idx="8">
                <c:v>78</c:v>
              </c:pt>
              <c:pt idx="9">
                <c:v>79</c:v>
              </c:pt>
              <c:pt idx="10">
                <c:v>80</c:v>
              </c:pt>
              <c:pt idx="11">
                <c:v>81</c:v>
              </c:pt>
              <c:pt idx="12">
                <c:v>82</c:v>
              </c:pt>
            </c:strLit>
          </c:cat>
          <c:val>
            <c:numLit>
              <c:formatCode>General</c:formatCode>
              <c:ptCount val="13"/>
              <c:pt idx="0">
                <c:v>87.27</c:v>
              </c:pt>
              <c:pt idx="1">
                <c:v>84.28</c:v>
              </c:pt>
              <c:pt idx="2">
                <c:v>100</c:v>
              </c:pt>
              <c:pt idx="3">
                <c:v>100</c:v>
              </c:pt>
              <c:pt idx="4">
                <c:v>100</c:v>
              </c:pt>
              <c:pt idx="5">
                <c:v>84.08</c:v>
              </c:pt>
              <c:pt idx="6">
                <c:v>88.16</c:v>
              </c:pt>
              <c:pt idx="7">
                <c:v>91.03</c:v>
              </c:pt>
              <c:pt idx="8">
                <c:v>69.959999999999994</c:v>
              </c:pt>
              <c:pt idx="9">
                <c:v>66.53</c:v>
              </c:pt>
              <c:pt idx="10">
                <c:v>81.44</c:v>
              </c:pt>
              <c:pt idx="11">
                <c:v>90.91</c:v>
              </c:pt>
              <c:pt idx="12">
                <c:v>81.349999999999994</c:v>
              </c:pt>
            </c:numLit>
          </c:val>
          <c:extLst>
            <c:ext xmlns:c16="http://schemas.microsoft.com/office/drawing/2014/chart" uri="{C3380CC4-5D6E-409C-BE32-E72D297353CC}">
              <c16:uniqueId val="{00000010-7FB7-4C55-A71A-251C57E09E6F}"/>
            </c:ext>
          </c:extLst>
        </c:ser>
        <c:dLbls>
          <c:dLblPos val="outEnd"/>
          <c:showLegendKey val="0"/>
          <c:showVal val="1"/>
          <c:showCatName val="0"/>
          <c:showSerName val="0"/>
          <c:showPercent val="0"/>
          <c:showBubbleSize val="0"/>
        </c:dLbls>
        <c:gapWidth val="164"/>
        <c:overlap val="-22"/>
        <c:axId val="868900528"/>
        <c:axId val="868903856"/>
      </c:barChart>
      <c:catAx>
        <c:axId val="868900528"/>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868903856"/>
        <c:crosses val="autoZero"/>
        <c:auto val="1"/>
        <c:lblAlgn val="ctr"/>
        <c:lblOffset val="100"/>
        <c:noMultiLvlLbl val="0"/>
      </c:catAx>
      <c:valAx>
        <c:axId val="868903856"/>
        <c:scaling>
          <c:orientation val="minMax"/>
        </c:scaling>
        <c:delete val="1"/>
        <c:axPos val="l"/>
        <c:numFmt formatCode="General" sourceLinked="1"/>
        <c:majorTickMark val="none"/>
        <c:minorTickMark val="none"/>
        <c:tickLblPos val="nextTo"/>
        <c:crossAx val="868900528"/>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MX"/>
    </a:p>
  </c:txPr>
  <c:externalData r:id="rId3">
    <c:autoUpdate val="0"/>
  </c:externalData>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7AB953-50F1-468F-915D-B405CFEA6023}" type="doc">
      <dgm:prSet loTypeId="urn:microsoft.com/office/officeart/2005/8/layout/bList2" loCatId="list" qsTypeId="urn:microsoft.com/office/officeart/2005/8/quickstyle/simple1" qsCatId="simple" csTypeId="urn:microsoft.com/office/officeart/2005/8/colors/colorful4" csCatId="colorful" phldr="1"/>
      <dgm:spPr/>
      <dgm:t>
        <a:bodyPr/>
        <a:lstStyle/>
        <a:p>
          <a:endParaRPr lang="es-ES"/>
        </a:p>
      </dgm:t>
    </dgm:pt>
    <dgm:pt modelId="{F18889A3-8CED-46C8-A93D-173280DE2B7B}">
      <dgm:prSet phldrT="[Texto]"/>
      <dgm:spPr/>
      <dgm:t>
        <a:bodyPr/>
        <a:lstStyle/>
        <a:p>
          <a:pPr algn="ctr"/>
          <a:r>
            <a:rPr lang="es-ES" dirty="0"/>
            <a:t>Segunda</a:t>
          </a:r>
        </a:p>
      </dgm:t>
    </dgm:pt>
    <dgm:pt modelId="{F97B8DCA-E884-45C9-9F7A-22A42E2EA46B}" type="parTrans" cxnId="{3F96D6EF-5347-42FA-9EAD-20A40602F1CF}">
      <dgm:prSet/>
      <dgm:spPr/>
      <dgm:t>
        <a:bodyPr/>
        <a:lstStyle/>
        <a:p>
          <a:endParaRPr lang="es-ES"/>
        </a:p>
      </dgm:t>
    </dgm:pt>
    <dgm:pt modelId="{811EA8DC-B54A-4C4E-BE68-3955E9F51BA1}" type="sibTrans" cxnId="{3F96D6EF-5347-42FA-9EAD-20A40602F1CF}">
      <dgm:prSet/>
      <dgm:spPr/>
      <dgm:t>
        <a:bodyPr/>
        <a:lstStyle/>
        <a:p>
          <a:endParaRPr lang="es-ES"/>
        </a:p>
      </dgm:t>
    </dgm:pt>
    <dgm:pt modelId="{9196941A-A233-41EE-A25E-0B5CCE98718B}">
      <dgm:prSet phldrT="[Texto]"/>
      <dgm:spPr/>
      <dgm:t>
        <a:bodyPr/>
        <a:lstStyle/>
        <a:p>
          <a:pPr algn="ctr"/>
          <a:r>
            <a:rPr lang="es-ES" dirty="0"/>
            <a:t>Tercera</a:t>
          </a:r>
        </a:p>
      </dgm:t>
    </dgm:pt>
    <dgm:pt modelId="{223BCC97-69C9-48AD-B160-AC4029881235}" type="parTrans" cxnId="{12985B76-E017-4D2F-8CA8-49C952098918}">
      <dgm:prSet/>
      <dgm:spPr/>
      <dgm:t>
        <a:bodyPr/>
        <a:lstStyle/>
        <a:p>
          <a:endParaRPr lang="es-ES"/>
        </a:p>
      </dgm:t>
    </dgm:pt>
    <dgm:pt modelId="{52895FDB-F8A8-44E6-B7C7-381A7C45FF68}" type="sibTrans" cxnId="{12985B76-E017-4D2F-8CA8-49C952098918}">
      <dgm:prSet/>
      <dgm:spPr/>
      <dgm:t>
        <a:bodyPr/>
        <a:lstStyle/>
        <a:p>
          <a:endParaRPr lang="es-ES"/>
        </a:p>
      </dgm:t>
    </dgm:pt>
    <dgm:pt modelId="{954A33E0-B98B-45A4-B759-0E6FDB6F4EE7}">
      <dgm:prSet phldrT="[Texto]"/>
      <dgm:spPr/>
      <dgm:t>
        <a:bodyPr/>
        <a:lstStyle/>
        <a:p>
          <a:pPr algn="ctr"/>
          <a:r>
            <a:rPr lang="es-ES" dirty="0"/>
            <a:t>Primera</a:t>
          </a:r>
        </a:p>
      </dgm:t>
    </dgm:pt>
    <dgm:pt modelId="{DA2887FB-AC29-4C04-8C19-F26A88E4516E}" type="sibTrans" cxnId="{40568F61-974F-43D1-9F56-476180F74AB1}">
      <dgm:prSet/>
      <dgm:spPr/>
      <dgm:t>
        <a:bodyPr/>
        <a:lstStyle/>
        <a:p>
          <a:endParaRPr lang="es-ES"/>
        </a:p>
      </dgm:t>
    </dgm:pt>
    <dgm:pt modelId="{5D81E47B-BDDD-46E0-AF8E-C45AF8DACE0C}" type="parTrans" cxnId="{40568F61-974F-43D1-9F56-476180F74AB1}">
      <dgm:prSet/>
      <dgm:spPr/>
      <dgm:t>
        <a:bodyPr/>
        <a:lstStyle/>
        <a:p>
          <a:endParaRPr lang="es-ES"/>
        </a:p>
      </dgm:t>
    </dgm:pt>
    <dgm:pt modelId="{1884E72A-D1A9-4F1D-9005-149DC4F5D2F0}">
      <dgm:prSet/>
      <dgm:spPr/>
      <dgm:t>
        <a:bodyPr/>
        <a:lstStyle/>
        <a:p>
          <a:pPr algn="ctr">
            <a:buNone/>
          </a:pPr>
          <a:r>
            <a:rPr lang="es-MX" u="none" strike="noStrike" dirty="0">
              <a:effectLst/>
            </a:rPr>
            <a:t>Verificación diagnóstica de las obligaciones de transparencia de la Ley Federal</a:t>
          </a:r>
          <a:endParaRPr lang="es-ES" dirty="0"/>
        </a:p>
      </dgm:t>
    </dgm:pt>
    <dgm:pt modelId="{75850220-02DD-425B-9226-7C53BF361A31}" type="parTrans" cxnId="{432D161C-16A4-43FB-A0C6-D4BF49DE5AAA}">
      <dgm:prSet/>
      <dgm:spPr/>
      <dgm:t>
        <a:bodyPr/>
        <a:lstStyle/>
        <a:p>
          <a:endParaRPr lang="es-ES"/>
        </a:p>
      </dgm:t>
    </dgm:pt>
    <dgm:pt modelId="{18D3A4F2-D5D9-42A5-88C8-0F06C7FB5D30}" type="sibTrans" cxnId="{432D161C-16A4-43FB-A0C6-D4BF49DE5AAA}">
      <dgm:prSet/>
      <dgm:spPr/>
      <dgm:t>
        <a:bodyPr/>
        <a:lstStyle/>
        <a:p>
          <a:endParaRPr lang="es-ES"/>
        </a:p>
      </dgm:t>
    </dgm:pt>
    <dgm:pt modelId="{25ABF9FE-22C3-4384-A5E1-F02546899DD1}">
      <dgm:prSet/>
      <dgm:spPr/>
      <dgm:t>
        <a:bodyPr/>
        <a:lstStyle/>
        <a:p>
          <a:pPr algn="ctr">
            <a:buNone/>
          </a:pPr>
          <a:r>
            <a:rPr lang="es-MX" b="1" dirty="0">
              <a:latin typeface="Calibri" panose="020F0502020204030204" pitchFamily="34" charset="0"/>
              <a:ea typeface="Times New Roman" panose="02020603050405020304" pitchFamily="18" charset="0"/>
            </a:rPr>
            <a:t>Censal</a:t>
          </a:r>
          <a:endParaRPr lang="es-ES" b="1" dirty="0"/>
        </a:p>
      </dgm:t>
    </dgm:pt>
    <dgm:pt modelId="{9C3553CE-F88B-483C-9EFC-F67999146BB5}" type="parTrans" cxnId="{05538935-A41D-418E-B5CA-9C50FD299A97}">
      <dgm:prSet/>
      <dgm:spPr/>
      <dgm:t>
        <a:bodyPr/>
        <a:lstStyle/>
        <a:p>
          <a:endParaRPr lang="es-ES"/>
        </a:p>
      </dgm:t>
    </dgm:pt>
    <dgm:pt modelId="{F5C1C29C-EE5C-4EC9-B9C1-E41E7C56A11F}" type="sibTrans" cxnId="{05538935-A41D-418E-B5CA-9C50FD299A97}">
      <dgm:prSet/>
      <dgm:spPr/>
      <dgm:t>
        <a:bodyPr/>
        <a:lstStyle/>
        <a:p>
          <a:endParaRPr lang="es-ES"/>
        </a:p>
      </dgm:t>
    </dgm:pt>
    <dgm:pt modelId="{0811EA8D-F15F-4C86-9893-81316FACB13D}">
      <dgm:prSet/>
      <dgm:spPr/>
      <dgm:t>
        <a:bodyPr/>
        <a:lstStyle/>
        <a:p>
          <a:pPr algn="ctr">
            <a:buNone/>
          </a:pPr>
          <a:r>
            <a:rPr lang="es-MX" u="none" strike="noStrike" dirty="0">
              <a:effectLst/>
            </a:rPr>
            <a:t>Verificación vinculante de las obligaciones de transparencia de la Ley General</a:t>
          </a:r>
          <a:endParaRPr lang="es-ES" dirty="0"/>
        </a:p>
      </dgm:t>
    </dgm:pt>
    <dgm:pt modelId="{F06F4B54-F468-4BD2-B0C0-9ABACAEB7B31}" type="parTrans" cxnId="{3E77440E-9E92-4905-8D66-1A980BCCADDA}">
      <dgm:prSet/>
      <dgm:spPr/>
      <dgm:t>
        <a:bodyPr/>
        <a:lstStyle/>
        <a:p>
          <a:endParaRPr lang="es-ES"/>
        </a:p>
      </dgm:t>
    </dgm:pt>
    <dgm:pt modelId="{0FAB02A9-0D04-47EC-8159-7E8FFE0517E9}" type="sibTrans" cxnId="{3E77440E-9E92-4905-8D66-1A980BCCADDA}">
      <dgm:prSet/>
      <dgm:spPr/>
      <dgm:t>
        <a:bodyPr/>
        <a:lstStyle/>
        <a:p>
          <a:endParaRPr lang="es-ES"/>
        </a:p>
      </dgm:t>
    </dgm:pt>
    <dgm:pt modelId="{04BC4226-1E96-426C-9152-74878BDC6253}">
      <dgm:prSet/>
      <dgm:spPr/>
      <dgm:t>
        <a:bodyPr/>
        <a:lstStyle/>
        <a:p>
          <a:pPr algn="ctr">
            <a:buNone/>
          </a:pPr>
          <a:r>
            <a:rPr lang="es-MX" b="1" dirty="0">
              <a:latin typeface="Calibri" panose="020F0502020204030204" pitchFamily="34" charset="0"/>
              <a:ea typeface="Times New Roman" panose="02020603050405020304" pitchFamily="18" charset="0"/>
            </a:rPr>
            <a:t>Censal</a:t>
          </a:r>
          <a:endParaRPr lang="es-ES" b="1" dirty="0"/>
        </a:p>
      </dgm:t>
    </dgm:pt>
    <dgm:pt modelId="{04BDD4D6-181F-4E68-9996-F9273F4B4873}" type="parTrans" cxnId="{07430BEE-7899-4CC1-92B6-861593083A0B}">
      <dgm:prSet/>
      <dgm:spPr/>
      <dgm:t>
        <a:bodyPr/>
        <a:lstStyle/>
        <a:p>
          <a:endParaRPr lang="es-ES"/>
        </a:p>
      </dgm:t>
    </dgm:pt>
    <dgm:pt modelId="{90FA4BFD-0343-4A24-A0D7-CD818A70E842}" type="sibTrans" cxnId="{07430BEE-7899-4CC1-92B6-861593083A0B}">
      <dgm:prSet/>
      <dgm:spPr/>
      <dgm:t>
        <a:bodyPr/>
        <a:lstStyle/>
        <a:p>
          <a:endParaRPr lang="es-ES"/>
        </a:p>
      </dgm:t>
    </dgm:pt>
    <dgm:pt modelId="{4B8C564D-D8A7-43F8-86E9-C347195E5728}">
      <dgm:prSet/>
      <dgm:spPr/>
      <dgm:t>
        <a:bodyPr/>
        <a:lstStyle/>
        <a:p>
          <a:pPr algn="ctr">
            <a:buNone/>
          </a:pPr>
          <a:r>
            <a:rPr lang="es-MX" u="none" strike="noStrike" dirty="0">
              <a:effectLst/>
            </a:rPr>
            <a:t>Verificación vinculante de las obligaciones de transparencia de la Ley Federal</a:t>
          </a:r>
          <a:endParaRPr lang="es-ES" dirty="0"/>
        </a:p>
      </dgm:t>
    </dgm:pt>
    <dgm:pt modelId="{1FD18FC5-EBAA-4FEB-9468-EE236B9A3BD2}" type="parTrans" cxnId="{8F4AE3AA-6E98-4DA7-B9E2-BF064722E4FA}">
      <dgm:prSet/>
      <dgm:spPr/>
      <dgm:t>
        <a:bodyPr/>
        <a:lstStyle/>
        <a:p>
          <a:endParaRPr lang="es-ES"/>
        </a:p>
      </dgm:t>
    </dgm:pt>
    <dgm:pt modelId="{420F4B31-7BE0-4CEB-BCCE-8120B117C337}" type="sibTrans" cxnId="{8F4AE3AA-6E98-4DA7-B9E2-BF064722E4FA}">
      <dgm:prSet/>
      <dgm:spPr/>
      <dgm:t>
        <a:bodyPr/>
        <a:lstStyle/>
        <a:p>
          <a:endParaRPr lang="es-ES"/>
        </a:p>
      </dgm:t>
    </dgm:pt>
    <dgm:pt modelId="{609EA99F-842F-48BD-9554-4B55D9C22EFC}">
      <dgm:prSet/>
      <dgm:spPr/>
      <dgm:t>
        <a:bodyPr/>
        <a:lstStyle/>
        <a:p>
          <a:pPr algn="ctr">
            <a:buNone/>
          </a:pPr>
          <a:r>
            <a:rPr lang="es-MX" b="1" dirty="0">
              <a:latin typeface="Calibri" panose="020F0502020204030204" pitchFamily="34" charset="0"/>
              <a:ea typeface="Times New Roman" panose="02020603050405020304" pitchFamily="18" charset="0"/>
            </a:rPr>
            <a:t>Aleatoria</a:t>
          </a:r>
          <a:endParaRPr lang="es-ES" b="1" dirty="0"/>
        </a:p>
      </dgm:t>
    </dgm:pt>
    <dgm:pt modelId="{61F7808D-9E18-4743-9DA2-3F66634F0774}" type="parTrans" cxnId="{A5801494-FE14-4A2D-93AB-838832795C9A}">
      <dgm:prSet/>
      <dgm:spPr/>
      <dgm:t>
        <a:bodyPr/>
        <a:lstStyle/>
        <a:p>
          <a:endParaRPr lang="es-ES"/>
        </a:p>
      </dgm:t>
    </dgm:pt>
    <dgm:pt modelId="{81860146-DBFB-471E-928D-3C3DE1A1DB20}" type="sibTrans" cxnId="{A5801494-FE14-4A2D-93AB-838832795C9A}">
      <dgm:prSet/>
      <dgm:spPr/>
      <dgm:t>
        <a:bodyPr/>
        <a:lstStyle/>
        <a:p>
          <a:endParaRPr lang="es-ES"/>
        </a:p>
      </dgm:t>
    </dgm:pt>
    <dgm:pt modelId="{30D277E2-CD5C-4B91-A16F-138F3F6BDD27}" type="pres">
      <dgm:prSet presAssocID="{FD7AB953-50F1-468F-915D-B405CFEA6023}" presName="diagram" presStyleCnt="0">
        <dgm:presLayoutVars>
          <dgm:dir/>
          <dgm:animLvl val="lvl"/>
          <dgm:resizeHandles val="exact"/>
        </dgm:presLayoutVars>
      </dgm:prSet>
      <dgm:spPr/>
    </dgm:pt>
    <dgm:pt modelId="{8A9DE928-BA43-4922-8892-18A2C873DE80}" type="pres">
      <dgm:prSet presAssocID="{954A33E0-B98B-45A4-B759-0E6FDB6F4EE7}" presName="compNode" presStyleCnt="0"/>
      <dgm:spPr/>
    </dgm:pt>
    <dgm:pt modelId="{1432AD94-2FC5-40AA-988E-210A112C58CB}" type="pres">
      <dgm:prSet presAssocID="{954A33E0-B98B-45A4-B759-0E6FDB6F4EE7}" presName="childRect" presStyleLbl="bgAcc1" presStyleIdx="0" presStyleCnt="3">
        <dgm:presLayoutVars>
          <dgm:bulletEnabled val="1"/>
        </dgm:presLayoutVars>
      </dgm:prSet>
      <dgm:spPr/>
    </dgm:pt>
    <dgm:pt modelId="{1CE26D16-6DE2-4451-A365-CCB008EE62D2}" type="pres">
      <dgm:prSet presAssocID="{954A33E0-B98B-45A4-B759-0E6FDB6F4EE7}" presName="parentText" presStyleLbl="node1" presStyleIdx="0" presStyleCnt="0">
        <dgm:presLayoutVars>
          <dgm:chMax val="0"/>
          <dgm:bulletEnabled val="1"/>
        </dgm:presLayoutVars>
      </dgm:prSet>
      <dgm:spPr/>
    </dgm:pt>
    <dgm:pt modelId="{AB2A5950-A610-4E18-801F-DF1CC5525141}" type="pres">
      <dgm:prSet presAssocID="{954A33E0-B98B-45A4-B759-0E6FDB6F4EE7}" presName="parentRect" presStyleLbl="alignNode1" presStyleIdx="0" presStyleCnt="3"/>
      <dgm:spPr/>
    </dgm:pt>
    <dgm:pt modelId="{2FB0CAA3-D070-4F09-8188-DAA5657CD946}" type="pres">
      <dgm:prSet presAssocID="{954A33E0-B98B-45A4-B759-0E6FDB6F4EE7}" presName="adorn" presStyleLbl="fgAccFollow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dgm:spPr>
    </dgm:pt>
    <dgm:pt modelId="{41B898D5-7292-4174-8F85-64FCEF61A4D6}" type="pres">
      <dgm:prSet presAssocID="{DA2887FB-AC29-4C04-8C19-F26A88E4516E}" presName="sibTrans" presStyleLbl="sibTrans2D1" presStyleIdx="0" presStyleCnt="0"/>
      <dgm:spPr/>
    </dgm:pt>
    <dgm:pt modelId="{8F234B21-EC41-49A6-BA4E-4AF01F02134C}" type="pres">
      <dgm:prSet presAssocID="{F18889A3-8CED-46C8-A93D-173280DE2B7B}" presName="compNode" presStyleCnt="0"/>
      <dgm:spPr/>
    </dgm:pt>
    <dgm:pt modelId="{50C04E69-F7BB-4785-9F33-5949E0AE0BC9}" type="pres">
      <dgm:prSet presAssocID="{F18889A3-8CED-46C8-A93D-173280DE2B7B}" presName="childRect" presStyleLbl="bgAcc1" presStyleIdx="1" presStyleCnt="3">
        <dgm:presLayoutVars>
          <dgm:bulletEnabled val="1"/>
        </dgm:presLayoutVars>
      </dgm:prSet>
      <dgm:spPr/>
    </dgm:pt>
    <dgm:pt modelId="{CDBF2363-C2F5-464E-B9EB-7B14405846FF}" type="pres">
      <dgm:prSet presAssocID="{F18889A3-8CED-46C8-A93D-173280DE2B7B}" presName="parentText" presStyleLbl="node1" presStyleIdx="0" presStyleCnt="0">
        <dgm:presLayoutVars>
          <dgm:chMax val="0"/>
          <dgm:bulletEnabled val="1"/>
        </dgm:presLayoutVars>
      </dgm:prSet>
      <dgm:spPr/>
    </dgm:pt>
    <dgm:pt modelId="{346FB948-4074-4E7E-8F25-B804D2031F34}" type="pres">
      <dgm:prSet presAssocID="{F18889A3-8CED-46C8-A93D-173280DE2B7B}" presName="parentRect" presStyleLbl="alignNode1" presStyleIdx="1" presStyleCnt="3"/>
      <dgm:spPr/>
    </dgm:pt>
    <dgm:pt modelId="{4E5954C9-DEC5-4A90-BBA1-7BB6AA37F2B3}" type="pres">
      <dgm:prSet presAssocID="{F18889A3-8CED-46C8-A93D-173280DE2B7B}" presName="adorn" presStyleLbl="fgAccFollowNode1" presStyleIdx="1"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dgm:spPr>
    </dgm:pt>
    <dgm:pt modelId="{65C0D9D9-3BB9-4BBD-931C-A87E36F14F46}" type="pres">
      <dgm:prSet presAssocID="{811EA8DC-B54A-4C4E-BE68-3955E9F51BA1}" presName="sibTrans" presStyleLbl="sibTrans2D1" presStyleIdx="0" presStyleCnt="0"/>
      <dgm:spPr/>
    </dgm:pt>
    <dgm:pt modelId="{3F432C8D-A4AB-4A51-AEFE-71102AA87325}" type="pres">
      <dgm:prSet presAssocID="{9196941A-A233-41EE-A25E-0B5CCE98718B}" presName="compNode" presStyleCnt="0"/>
      <dgm:spPr/>
    </dgm:pt>
    <dgm:pt modelId="{946FEACD-17FC-4770-AD3F-6B8184B94404}" type="pres">
      <dgm:prSet presAssocID="{9196941A-A233-41EE-A25E-0B5CCE98718B}" presName="childRect" presStyleLbl="bgAcc1" presStyleIdx="2" presStyleCnt="3">
        <dgm:presLayoutVars>
          <dgm:bulletEnabled val="1"/>
        </dgm:presLayoutVars>
      </dgm:prSet>
      <dgm:spPr/>
    </dgm:pt>
    <dgm:pt modelId="{FC2527D9-BAD1-44BF-A9BD-019BC4C323A9}" type="pres">
      <dgm:prSet presAssocID="{9196941A-A233-41EE-A25E-0B5CCE98718B}" presName="parentText" presStyleLbl="node1" presStyleIdx="0" presStyleCnt="0">
        <dgm:presLayoutVars>
          <dgm:chMax val="0"/>
          <dgm:bulletEnabled val="1"/>
        </dgm:presLayoutVars>
      </dgm:prSet>
      <dgm:spPr/>
    </dgm:pt>
    <dgm:pt modelId="{8161C36B-60C8-4D18-9DD7-8B88572CDFBD}" type="pres">
      <dgm:prSet presAssocID="{9196941A-A233-41EE-A25E-0B5CCE98718B}" presName="parentRect" presStyleLbl="alignNode1" presStyleIdx="2" presStyleCnt="3"/>
      <dgm:spPr/>
    </dgm:pt>
    <dgm:pt modelId="{3B16FA0D-4E20-4D5B-8C0B-704ADEF3B852}" type="pres">
      <dgm:prSet presAssocID="{9196941A-A233-41EE-A25E-0B5CCE98718B}" presName="adorn" presStyleLbl="fgAccFollowNode1" presStyleIdx="2"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dgm:spPr>
    </dgm:pt>
  </dgm:ptLst>
  <dgm:cxnLst>
    <dgm:cxn modelId="{01118C06-49DB-4DCD-A192-83859EF19046}" type="presOf" srcId="{DA2887FB-AC29-4C04-8C19-F26A88E4516E}" destId="{41B898D5-7292-4174-8F85-64FCEF61A4D6}" srcOrd="0" destOrd="0" presId="urn:microsoft.com/office/officeart/2005/8/layout/bList2"/>
    <dgm:cxn modelId="{3E77440E-9E92-4905-8D66-1A980BCCADDA}" srcId="{F18889A3-8CED-46C8-A93D-173280DE2B7B}" destId="{0811EA8D-F15F-4C86-9893-81316FACB13D}" srcOrd="0" destOrd="0" parTransId="{F06F4B54-F468-4BD2-B0C0-9ABACAEB7B31}" sibTransId="{0FAB02A9-0D04-47EC-8159-7E8FFE0517E9}"/>
    <dgm:cxn modelId="{0C748B16-532E-4CB3-9165-99B0E955BCEC}" type="presOf" srcId="{25ABF9FE-22C3-4384-A5E1-F02546899DD1}" destId="{1432AD94-2FC5-40AA-988E-210A112C58CB}" srcOrd="0" destOrd="1" presId="urn:microsoft.com/office/officeart/2005/8/layout/bList2"/>
    <dgm:cxn modelId="{B793151C-5545-41A0-84BD-27BEA04AD86D}" type="presOf" srcId="{F18889A3-8CED-46C8-A93D-173280DE2B7B}" destId="{CDBF2363-C2F5-464E-B9EB-7B14405846FF}" srcOrd="0" destOrd="0" presId="urn:microsoft.com/office/officeart/2005/8/layout/bList2"/>
    <dgm:cxn modelId="{432D161C-16A4-43FB-A0C6-D4BF49DE5AAA}" srcId="{954A33E0-B98B-45A4-B759-0E6FDB6F4EE7}" destId="{1884E72A-D1A9-4F1D-9005-149DC4F5D2F0}" srcOrd="0" destOrd="0" parTransId="{75850220-02DD-425B-9226-7C53BF361A31}" sibTransId="{18D3A4F2-D5D9-42A5-88C8-0F06C7FB5D30}"/>
    <dgm:cxn modelId="{7E61B82C-FD81-47E2-92EF-E76C731B36F6}" type="presOf" srcId="{954A33E0-B98B-45A4-B759-0E6FDB6F4EE7}" destId="{1CE26D16-6DE2-4451-A365-CCB008EE62D2}" srcOrd="0" destOrd="0" presId="urn:microsoft.com/office/officeart/2005/8/layout/bList2"/>
    <dgm:cxn modelId="{05538935-A41D-418E-B5CA-9C50FD299A97}" srcId="{954A33E0-B98B-45A4-B759-0E6FDB6F4EE7}" destId="{25ABF9FE-22C3-4384-A5E1-F02546899DD1}" srcOrd="1" destOrd="0" parTransId="{9C3553CE-F88B-483C-9EFC-F67999146BB5}" sibTransId="{F5C1C29C-EE5C-4EC9-B9C1-E41E7C56A11F}"/>
    <dgm:cxn modelId="{200D6337-417F-48D6-A657-8134C705BDE0}" type="presOf" srcId="{9196941A-A233-41EE-A25E-0B5CCE98718B}" destId="{8161C36B-60C8-4D18-9DD7-8B88572CDFBD}" srcOrd="1" destOrd="0" presId="urn:microsoft.com/office/officeart/2005/8/layout/bList2"/>
    <dgm:cxn modelId="{7A846138-21D7-47E0-9434-E2183B0B133D}" type="presOf" srcId="{1884E72A-D1A9-4F1D-9005-149DC4F5D2F0}" destId="{1432AD94-2FC5-40AA-988E-210A112C58CB}" srcOrd="0" destOrd="0" presId="urn:microsoft.com/office/officeart/2005/8/layout/bList2"/>
    <dgm:cxn modelId="{82FD8339-6D28-4B2B-B6AC-B28C6F6DB885}" type="presOf" srcId="{FD7AB953-50F1-468F-915D-B405CFEA6023}" destId="{30D277E2-CD5C-4B91-A16F-138F3F6BDD27}" srcOrd="0" destOrd="0" presId="urn:microsoft.com/office/officeart/2005/8/layout/bList2"/>
    <dgm:cxn modelId="{3E1D633A-F2CA-468E-9005-E506AC7B46D4}" type="presOf" srcId="{9196941A-A233-41EE-A25E-0B5CCE98718B}" destId="{FC2527D9-BAD1-44BF-A9BD-019BC4C323A9}" srcOrd="0" destOrd="0" presId="urn:microsoft.com/office/officeart/2005/8/layout/bList2"/>
    <dgm:cxn modelId="{40568F61-974F-43D1-9F56-476180F74AB1}" srcId="{FD7AB953-50F1-468F-915D-B405CFEA6023}" destId="{954A33E0-B98B-45A4-B759-0E6FDB6F4EE7}" srcOrd="0" destOrd="0" parTransId="{5D81E47B-BDDD-46E0-AF8E-C45AF8DACE0C}" sibTransId="{DA2887FB-AC29-4C04-8C19-F26A88E4516E}"/>
    <dgm:cxn modelId="{12985B76-E017-4D2F-8CA8-49C952098918}" srcId="{FD7AB953-50F1-468F-915D-B405CFEA6023}" destId="{9196941A-A233-41EE-A25E-0B5CCE98718B}" srcOrd="2" destOrd="0" parTransId="{223BCC97-69C9-48AD-B160-AC4029881235}" sibTransId="{52895FDB-F8A8-44E6-B7C7-381A7C45FF68}"/>
    <dgm:cxn modelId="{A14DC586-C983-4855-89DD-CCF0E4026814}" type="presOf" srcId="{04BC4226-1E96-426C-9152-74878BDC6253}" destId="{50C04E69-F7BB-4785-9F33-5949E0AE0BC9}" srcOrd="0" destOrd="1" presId="urn:microsoft.com/office/officeart/2005/8/layout/bList2"/>
    <dgm:cxn modelId="{0F500993-62D4-4EA0-A478-8321DA0D7E35}" type="presOf" srcId="{811EA8DC-B54A-4C4E-BE68-3955E9F51BA1}" destId="{65C0D9D9-3BB9-4BBD-931C-A87E36F14F46}" srcOrd="0" destOrd="0" presId="urn:microsoft.com/office/officeart/2005/8/layout/bList2"/>
    <dgm:cxn modelId="{A5801494-FE14-4A2D-93AB-838832795C9A}" srcId="{9196941A-A233-41EE-A25E-0B5CCE98718B}" destId="{609EA99F-842F-48BD-9554-4B55D9C22EFC}" srcOrd="1" destOrd="0" parTransId="{61F7808D-9E18-4743-9DA2-3F66634F0774}" sibTransId="{81860146-DBFB-471E-928D-3C3DE1A1DB20}"/>
    <dgm:cxn modelId="{4A48D9A2-71DA-445D-84C2-662FB3C29A3E}" type="presOf" srcId="{609EA99F-842F-48BD-9554-4B55D9C22EFC}" destId="{946FEACD-17FC-4770-AD3F-6B8184B94404}" srcOrd="0" destOrd="1" presId="urn:microsoft.com/office/officeart/2005/8/layout/bList2"/>
    <dgm:cxn modelId="{8F4AE3AA-6E98-4DA7-B9E2-BF064722E4FA}" srcId="{9196941A-A233-41EE-A25E-0B5CCE98718B}" destId="{4B8C564D-D8A7-43F8-86E9-C347195E5728}" srcOrd="0" destOrd="0" parTransId="{1FD18FC5-EBAA-4FEB-9468-EE236B9A3BD2}" sibTransId="{420F4B31-7BE0-4CEB-BCCE-8120B117C337}"/>
    <dgm:cxn modelId="{F72051BE-1E59-47BB-9C6C-69B84A3B7078}" type="presOf" srcId="{4B8C564D-D8A7-43F8-86E9-C347195E5728}" destId="{946FEACD-17FC-4770-AD3F-6B8184B94404}" srcOrd="0" destOrd="0" presId="urn:microsoft.com/office/officeart/2005/8/layout/bList2"/>
    <dgm:cxn modelId="{59FB48D0-70C8-4CCE-A4DE-B3AEB34CE35B}" type="presOf" srcId="{0811EA8D-F15F-4C86-9893-81316FACB13D}" destId="{50C04E69-F7BB-4785-9F33-5949E0AE0BC9}" srcOrd="0" destOrd="0" presId="urn:microsoft.com/office/officeart/2005/8/layout/bList2"/>
    <dgm:cxn modelId="{140BB7E6-791D-4992-AB7F-C2BBE8D114B3}" type="presOf" srcId="{954A33E0-B98B-45A4-B759-0E6FDB6F4EE7}" destId="{AB2A5950-A610-4E18-801F-DF1CC5525141}" srcOrd="1" destOrd="0" presId="urn:microsoft.com/office/officeart/2005/8/layout/bList2"/>
    <dgm:cxn modelId="{8E2651EB-BAE4-40FB-86D3-6D6573E69694}" type="presOf" srcId="{F18889A3-8CED-46C8-A93D-173280DE2B7B}" destId="{346FB948-4074-4E7E-8F25-B804D2031F34}" srcOrd="1" destOrd="0" presId="urn:microsoft.com/office/officeart/2005/8/layout/bList2"/>
    <dgm:cxn modelId="{07430BEE-7899-4CC1-92B6-861593083A0B}" srcId="{F18889A3-8CED-46C8-A93D-173280DE2B7B}" destId="{04BC4226-1E96-426C-9152-74878BDC6253}" srcOrd="1" destOrd="0" parTransId="{04BDD4D6-181F-4E68-9996-F9273F4B4873}" sibTransId="{90FA4BFD-0343-4A24-A0D7-CD818A70E842}"/>
    <dgm:cxn modelId="{3F96D6EF-5347-42FA-9EAD-20A40602F1CF}" srcId="{FD7AB953-50F1-468F-915D-B405CFEA6023}" destId="{F18889A3-8CED-46C8-A93D-173280DE2B7B}" srcOrd="1" destOrd="0" parTransId="{F97B8DCA-E884-45C9-9F7A-22A42E2EA46B}" sibTransId="{811EA8DC-B54A-4C4E-BE68-3955E9F51BA1}"/>
    <dgm:cxn modelId="{9DD9F198-F52C-4FB0-A7DC-A027598269A6}" type="presParOf" srcId="{30D277E2-CD5C-4B91-A16F-138F3F6BDD27}" destId="{8A9DE928-BA43-4922-8892-18A2C873DE80}" srcOrd="0" destOrd="0" presId="urn:microsoft.com/office/officeart/2005/8/layout/bList2"/>
    <dgm:cxn modelId="{A629EFB3-35BC-4401-9817-4220585C7194}" type="presParOf" srcId="{8A9DE928-BA43-4922-8892-18A2C873DE80}" destId="{1432AD94-2FC5-40AA-988E-210A112C58CB}" srcOrd="0" destOrd="0" presId="urn:microsoft.com/office/officeart/2005/8/layout/bList2"/>
    <dgm:cxn modelId="{6DF2F437-7FAD-4FD4-9E20-23B7731C7128}" type="presParOf" srcId="{8A9DE928-BA43-4922-8892-18A2C873DE80}" destId="{1CE26D16-6DE2-4451-A365-CCB008EE62D2}" srcOrd="1" destOrd="0" presId="urn:microsoft.com/office/officeart/2005/8/layout/bList2"/>
    <dgm:cxn modelId="{8D688219-D966-4E64-97F9-DA2FDE8AB922}" type="presParOf" srcId="{8A9DE928-BA43-4922-8892-18A2C873DE80}" destId="{AB2A5950-A610-4E18-801F-DF1CC5525141}" srcOrd="2" destOrd="0" presId="urn:microsoft.com/office/officeart/2005/8/layout/bList2"/>
    <dgm:cxn modelId="{D2BCB598-30B2-4EFC-96E4-AEA0CF091056}" type="presParOf" srcId="{8A9DE928-BA43-4922-8892-18A2C873DE80}" destId="{2FB0CAA3-D070-4F09-8188-DAA5657CD946}" srcOrd="3" destOrd="0" presId="urn:microsoft.com/office/officeart/2005/8/layout/bList2"/>
    <dgm:cxn modelId="{3C31C06D-48CB-4DF1-A07E-48BB4901DE84}" type="presParOf" srcId="{30D277E2-CD5C-4B91-A16F-138F3F6BDD27}" destId="{41B898D5-7292-4174-8F85-64FCEF61A4D6}" srcOrd="1" destOrd="0" presId="urn:microsoft.com/office/officeart/2005/8/layout/bList2"/>
    <dgm:cxn modelId="{6EFFCA8A-89A7-4892-A1A6-6492C724F3AC}" type="presParOf" srcId="{30D277E2-CD5C-4B91-A16F-138F3F6BDD27}" destId="{8F234B21-EC41-49A6-BA4E-4AF01F02134C}" srcOrd="2" destOrd="0" presId="urn:microsoft.com/office/officeart/2005/8/layout/bList2"/>
    <dgm:cxn modelId="{7932A8D6-07A7-4C13-A227-01F45B59BAD2}" type="presParOf" srcId="{8F234B21-EC41-49A6-BA4E-4AF01F02134C}" destId="{50C04E69-F7BB-4785-9F33-5949E0AE0BC9}" srcOrd="0" destOrd="0" presId="urn:microsoft.com/office/officeart/2005/8/layout/bList2"/>
    <dgm:cxn modelId="{DFB6F491-7338-4DD0-BA9F-405993765514}" type="presParOf" srcId="{8F234B21-EC41-49A6-BA4E-4AF01F02134C}" destId="{CDBF2363-C2F5-464E-B9EB-7B14405846FF}" srcOrd="1" destOrd="0" presId="urn:microsoft.com/office/officeart/2005/8/layout/bList2"/>
    <dgm:cxn modelId="{AF0AFAE0-8571-4B59-8516-078689F80D00}" type="presParOf" srcId="{8F234B21-EC41-49A6-BA4E-4AF01F02134C}" destId="{346FB948-4074-4E7E-8F25-B804D2031F34}" srcOrd="2" destOrd="0" presId="urn:microsoft.com/office/officeart/2005/8/layout/bList2"/>
    <dgm:cxn modelId="{6A73AB25-001F-4BF3-96E1-B72757DEF665}" type="presParOf" srcId="{8F234B21-EC41-49A6-BA4E-4AF01F02134C}" destId="{4E5954C9-DEC5-4A90-BBA1-7BB6AA37F2B3}" srcOrd="3" destOrd="0" presId="urn:microsoft.com/office/officeart/2005/8/layout/bList2"/>
    <dgm:cxn modelId="{E6D48B61-EE29-454C-B950-63C6C0FB1A28}" type="presParOf" srcId="{30D277E2-CD5C-4B91-A16F-138F3F6BDD27}" destId="{65C0D9D9-3BB9-4BBD-931C-A87E36F14F46}" srcOrd="3" destOrd="0" presId="urn:microsoft.com/office/officeart/2005/8/layout/bList2"/>
    <dgm:cxn modelId="{80BF0CEC-CE89-401A-BFC4-3FA6C478A6B7}" type="presParOf" srcId="{30D277E2-CD5C-4B91-A16F-138F3F6BDD27}" destId="{3F432C8D-A4AB-4A51-AEFE-71102AA87325}" srcOrd="4" destOrd="0" presId="urn:microsoft.com/office/officeart/2005/8/layout/bList2"/>
    <dgm:cxn modelId="{4348A700-9D25-49BB-B6BE-CA58BBBBE66A}" type="presParOf" srcId="{3F432C8D-A4AB-4A51-AEFE-71102AA87325}" destId="{946FEACD-17FC-4770-AD3F-6B8184B94404}" srcOrd="0" destOrd="0" presId="urn:microsoft.com/office/officeart/2005/8/layout/bList2"/>
    <dgm:cxn modelId="{6FE99925-2421-4CD7-B7FC-A6683C979F24}" type="presParOf" srcId="{3F432C8D-A4AB-4A51-AEFE-71102AA87325}" destId="{FC2527D9-BAD1-44BF-A9BD-019BC4C323A9}" srcOrd="1" destOrd="0" presId="urn:microsoft.com/office/officeart/2005/8/layout/bList2"/>
    <dgm:cxn modelId="{5C88B78D-B948-47D8-B955-E750F6567382}" type="presParOf" srcId="{3F432C8D-A4AB-4A51-AEFE-71102AA87325}" destId="{8161C36B-60C8-4D18-9DD7-8B88572CDFBD}" srcOrd="2" destOrd="0" presId="urn:microsoft.com/office/officeart/2005/8/layout/bList2"/>
    <dgm:cxn modelId="{4A97F7BC-EF07-4DB7-B77D-0EC5920336C7}" type="presParOf" srcId="{3F432C8D-A4AB-4A51-AEFE-71102AA87325}" destId="{3B16FA0D-4E20-4D5B-8C0B-704ADEF3B852}"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1F402D-1075-433F-A50B-AFB0E7EE4F0D}"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s-ES"/>
        </a:p>
      </dgm:t>
    </dgm:pt>
    <dgm:pt modelId="{1CAC2DE8-5EF1-44C1-A177-D9178A98E1A1}">
      <dgm:prSet phldrT="[Texto]" custT="1"/>
      <dgm:spPr/>
      <dgm:t>
        <a:bodyPr/>
        <a:lstStyle/>
        <a:p>
          <a:r>
            <a:rPr lang="es-ES" sz="3200" dirty="0"/>
            <a:t>Fase I </a:t>
          </a:r>
        </a:p>
        <a:p>
          <a:r>
            <a:rPr lang="es-ES" sz="2000" dirty="0">
              <a:latin typeface="Arial Narrow" panose="020B0606020202030204" pitchFamily="34" charset="0"/>
              <a:ea typeface="Times New Roman" panose="02020603050405020304" pitchFamily="18" charset="0"/>
            </a:rPr>
            <a:t>mayo - octubre 2018 </a:t>
          </a:r>
          <a:endParaRPr lang="es-ES" sz="2000" dirty="0"/>
        </a:p>
      </dgm:t>
    </dgm:pt>
    <dgm:pt modelId="{9409FA19-8D1A-4E01-8505-C4778C5BFC3E}" type="parTrans" cxnId="{41E3F11D-C077-4685-8762-B0F778B372B9}">
      <dgm:prSet/>
      <dgm:spPr/>
      <dgm:t>
        <a:bodyPr/>
        <a:lstStyle/>
        <a:p>
          <a:endParaRPr lang="es-ES"/>
        </a:p>
      </dgm:t>
    </dgm:pt>
    <dgm:pt modelId="{F6767C43-DB13-467A-975E-45A324776BEA}" type="sibTrans" cxnId="{41E3F11D-C077-4685-8762-B0F778B372B9}">
      <dgm:prSet/>
      <dgm:spPr/>
      <dgm:t>
        <a:bodyPr/>
        <a:lstStyle/>
        <a:p>
          <a:endParaRPr lang="es-ES"/>
        </a:p>
      </dgm:t>
    </dgm:pt>
    <dgm:pt modelId="{1E46EFD4-45AE-44D2-8DBF-91AB07E53ED3}">
      <dgm:prSet phldrT="[Texto]"/>
      <dgm:spPr/>
      <dgm:t>
        <a:bodyPr/>
        <a:lstStyle/>
        <a:p>
          <a:r>
            <a:rPr lang="es-ES" dirty="0"/>
            <a:t>Revisión información</a:t>
          </a:r>
        </a:p>
      </dgm:t>
    </dgm:pt>
    <dgm:pt modelId="{C58C68A9-10C6-436C-99F0-47106E847D6E}" type="parTrans" cxnId="{7AC150F8-4F4A-4B46-97EA-E7FBAC57B31C}">
      <dgm:prSet/>
      <dgm:spPr/>
      <dgm:t>
        <a:bodyPr/>
        <a:lstStyle/>
        <a:p>
          <a:endParaRPr lang="es-ES"/>
        </a:p>
      </dgm:t>
    </dgm:pt>
    <dgm:pt modelId="{BF1B23C3-E822-4B7E-9B1F-2BC31D4CB7C8}" type="sibTrans" cxnId="{7AC150F8-4F4A-4B46-97EA-E7FBAC57B31C}">
      <dgm:prSet/>
      <dgm:spPr/>
      <dgm:t>
        <a:bodyPr/>
        <a:lstStyle/>
        <a:p>
          <a:endParaRPr lang="es-ES"/>
        </a:p>
      </dgm:t>
    </dgm:pt>
    <dgm:pt modelId="{C8033583-251A-41F3-9184-728552C9DB0C}">
      <dgm:prSet phldrT="[Texto]"/>
      <dgm:spPr/>
      <dgm:t>
        <a:bodyPr/>
        <a:lstStyle/>
        <a:p>
          <a:r>
            <a:rPr lang="es-ES" dirty="0"/>
            <a:t>Emisión de requerimientos para ser atendidos por el SO en máximo 20 días</a:t>
          </a:r>
        </a:p>
      </dgm:t>
    </dgm:pt>
    <dgm:pt modelId="{131ABF57-3D9E-4640-A8E9-4293FC30EF54}" type="parTrans" cxnId="{1D2BF640-5C98-4F07-B9C3-D7EEA3F3EE84}">
      <dgm:prSet/>
      <dgm:spPr/>
      <dgm:t>
        <a:bodyPr/>
        <a:lstStyle/>
        <a:p>
          <a:endParaRPr lang="es-ES"/>
        </a:p>
      </dgm:t>
    </dgm:pt>
    <dgm:pt modelId="{932DDC24-B624-469A-B551-2EDDDDDC084C}" type="sibTrans" cxnId="{1D2BF640-5C98-4F07-B9C3-D7EEA3F3EE84}">
      <dgm:prSet/>
      <dgm:spPr/>
      <dgm:t>
        <a:bodyPr/>
        <a:lstStyle/>
        <a:p>
          <a:endParaRPr lang="es-ES"/>
        </a:p>
      </dgm:t>
    </dgm:pt>
    <dgm:pt modelId="{21C7FB0E-9595-4D86-9A56-D35F5E30043E}">
      <dgm:prSet phldrT="[Texto]" custT="1"/>
      <dgm:spPr/>
      <dgm:t>
        <a:bodyPr/>
        <a:lstStyle/>
        <a:p>
          <a:r>
            <a:rPr lang="es-ES" sz="3200" kern="1200" dirty="0">
              <a:solidFill>
                <a:prstClr val="white"/>
              </a:solidFill>
              <a:latin typeface="Calibri"/>
              <a:ea typeface="+mn-ea"/>
              <a:cs typeface="+mn-cs"/>
            </a:rPr>
            <a:t>Fase II </a:t>
          </a:r>
        </a:p>
        <a:p>
          <a:r>
            <a:rPr lang="es-MX" sz="2000" kern="1200" dirty="0"/>
            <a:t>junio 2018 - enero 2019</a:t>
          </a:r>
          <a:endParaRPr lang="es-ES" sz="2000" kern="1200" dirty="0"/>
        </a:p>
      </dgm:t>
    </dgm:pt>
    <dgm:pt modelId="{3141240E-E1AB-4234-84FC-6D50BA6851E6}" type="parTrans" cxnId="{6334D533-BB8A-474F-8995-AAA49C76C6B5}">
      <dgm:prSet/>
      <dgm:spPr/>
      <dgm:t>
        <a:bodyPr/>
        <a:lstStyle/>
        <a:p>
          <a:endParaRPr lang="es-ES"/>
        </a:p>
      </dgm:t>
    </dgm:pt>
    <dgm:pt modelId="{773D918A-0CCC-47F8-A7B8-6EFD0AF5DDCC}" type="sibTrans" cxnId="{6334D533-BB8A-474F-8995-AAA49C76C6B5}">
      <dgm:prSet/>
      <dgm:spPr/>
      <dgm:t>
        <a:bodyPr/>
        <a:lstStyle/>
        <a:p>
          <a:endParaRPr lang="es-ES"/>
        </a:p>
      </dgm:t>
    </dgm:pt>
    <dgm:pt modelId="{4B742185-ED8F-47C7-84CC-ADF91B616D70}">
      <dgm:prSet phldrT="[Texto]"/>
      <dgm:spPr/>
      <dgm:t>
        <a:bodyPr/>
        <a:lstStyle/>
        <a:p>
          <a:r>
            <a:rPr lang="es-ES" dirty="0"/>
            <a:t>Seguimiento del cumplimiento del SO </a:t>
          </a:r>
        </a:p>
      </dgm:t>
    </dgm:pt>
    <dgm:pt modelId="{B19FB9AA-C6DE-4156-BBB7-CFEDC875B11F}" type="parTrans" cxnId="{E35EF438-6FB3-44D5-8EC2-5E9E9F56BE80}">
      <dgm:prSet/>
      <dgm:spPr/>
      <dgm:t>
        <a:bodyPr/>
        <a:lstStyle/>
        <a:p>
          <a:endParaRPr lang="es-ES"/>
        </a:p>
      </dgm:t>
    </dgm:pt>
    <dgm:pt modelId="{56B60923-A52C-4EFA-ACBC-84C5288A98B9}" type="sibTrans" cxnId="{E35EF438-6FB3-44D5-8EC2-5E9E9F56BE80}">
      <dgm:prSet/>
      <dgm:spPr/>
      <dgm:t>
        <a:bodyPr/>
        <a:lstStyle/>
        <a:p>
          <a:endParaRPr lang="es-ES"/>
        </a:p>
      </dgm:t>
    </dgm:pt>
    <dgm:pt modelId="{F55B05BE-0CD6-41A3-ABBF-EE903A1CDA79}">
      <dgm:prSet phldrT="[Texto]"/>
      <dgm:spPr/>
      <dgm:t>
        <a:bodyPr/>
        <a:lstStyle/>
        <a:p>
          <a:r>
            <a:rPr lang="es-ES" dirty="0"/>
            <a:t>Revisión final</a:t>
          </a:r>
        </a:p>
      </dgm:t>
    </dgm:pt>
    <dgm:pt modelId="{9D4DAC4D-DB00-43E8-87AA-C9F0AA8D649E}" type="parTrans" cxnId="{C7CC6E4F-F624-4026-9505-BE6C012C175E}">
      <dgm:prSet/>
      <dgm:spPr/>
      <dgm:t>
        <a:bodyPr/>
        <a:lstStyle/>
        <a:p>
          <a:endParaRPr lang="es-ES"/>
        </a:p>
      </dgm:t>
    </dgm:pt>
    <dgm:pt modelId="{653909AA-9850-4E14-866E-622CA6B29338}" type="sibTrans" cxnId="{C7CC6E4F-F624-4026-9505-BE6C012C175E}">
      <dgm:prSet/>
      <dgm:spPr/>
      <dgm:t>
        <a:bodyPr/>
        <a:lstStyle/>
        <a:p>
          <a:endParaRPr lang="es-ES"/>
        </a:p>
      </dgm:t>
    </dgm:pt>
    <dgm:pt modelId="{53E79327-BDFA-427C-9D27-0A18A1F5518A}" type="pres">
      <dgm:prSet presAssocID="{5C1F402D-1075-433F-A50B-AFB0E7EE4F0D}" presName="Name0" presStyleCnt="0">
        <dgm:presLayoutVars>
          <dgm:dir/>
          <dgm:animLvl val="lvl"/>
          <dgm:resizeHandles/>
        </dgm:presLayoutVars>
      </dgm:prSet>
      <dgm:spPr/>
    </dgm:pt>
    <dgm:pt modelId="{DF5CD4A9-304F-42C6-A1A0-D3B6FAE61AD0}" type="pres">
      <dgm:prSet presAssocID="{1CAC2DE8-5EF1-44C1-A177-D9178A98E1A1}" presName="linNode" presStyleCnt="0"/>
      <dgm:spPr/>
    </dgm:pt>
    <dgm:pt modelId="{41AC2A15-D546-433A-91EA-2695D09F5FD3}" type="pres">
      <dgm:prSet presAssocID="{1CAC2DE8-5EF1-44C1-A177-D9178A98E1A1}" presName="parentShp" presStyleLbl="node1" presStyleIdx="0" presStyleCnt="2">
        <dgm:presLayoutVars>
          <dgm:bulletEnabled val="1"/>
        </dgm:presLayoutVars>
      </dgm:prSet>
      <dgm:spPr/>
    </dgm:pt>
    <dgm:pt modelId="{9C2CDF96-D3D8-4BA6-9862-08F1C567F4F5}" type="pres">
      <dgm:prSet presAssocID="{1CAC2DE8-5EF1-44C1-A177-D9178A98E1A1}" presName="childShp" presStyleLbl="bgAccFollowNode1" presStyleIdx="0" presStyleCnt="2">
        <dgm:presLayoutVars>
          <dgm:bulletEnabled val="1"/>
        </dgm:presLayoutVars>
      </dgm:prSet>
      <dgm:spPr/>
    </dgm:pt>
    <dgm:pt modelId="{B9766C0A-79B6-4D7B-B353-007A7812EBE5}" type="pres">
      <dgm:prSet presAssocID="{F6767C43-DB13-467A-975E-45A324776BEA}" presName="spacing" presStyleCnt="0"/>
      <dgm:spPr/>
    </dgm:pt>
    <dgm:pt modelId="{FFBC23E6-13C6-45E0-B23A-A373CE0FF14C}" type="pres">
      <dgm:prSet presAssocID="{21C7FB0E-9595-4D86-9A56-D35F5E30043E}" presName="linNode" presStyleCnt="0"/>
      <dgm:spPr/>
    </dgm:pt>
    <dgm:pt modelId="{FCEEBBB9-E729-4805-9C18-715B4EDEF3F3}" type="pres">
      <dgm:prSet presAssocID="{21C7FB0E-9595-4D86-9A56-D35F5E30043E}" presName="parentShp" presStyleLbl="node1" presStyleIdx="1" presStyleCnt="2">
        <dgm:presLayoutVars>
          <dgm:bulletEnabled val="1"/>
        </dgm:presLayoutVars>
      </dgm:prSet>
      <dgm:spPr/>
    </dgm:pt>
    <dgm:pt modelId="{F7BE6F89-1328-4128-8AA2-2FB3526C95F0}" type="pres">
      <dgm:prSet presAssocID="{21C7FB0E-9595-4D86-9A56-D35F5E30043E}" presName="childShp" presStyleLbl="bgAccFollowNode1" presStyleIdx="1" presStyleCnt="2">
        <dgm:presLayoutVars>
          <dgm:bulletEnabled val="1"/>
        </dgm:presLayoutVars>
      </dgm:prSet>
      <dgm:spPr/>
    </dgm:pt>
  </dgm:ptLst>
  <dgm:cxnLst>
    <dgm:cxn modelId="{C3F78B0A-9B19-46AE-A783-BEB215111BF4}" type="presOf" srcId="{1CAC2DE8-5EF1-44C1-A177-D9178A98E1A1}" destId="{41AC2A15-D546-433A-91EA-2695D09F5FD3}" srcOrd="0" destOrd="0" presId="urn:microsoft.com/office/officeart/2005/8/layout/vList6"/>
    <dgm:cxn modelId="{5226DA19-F012-462C-8166-E5140FAB457A}" type="presOf" srcId="{C8033583-251A-41F3-9184-728552C9DB0C}" destId="{9C2CDF96-D3D8-4BA6-9862-08F1C567F4F5}" srcOrd="0" destOrd="1" presId="urn:microsoft.com/office/officeart/2005/8/layout/vList6"/>
    <dgm:cxn modelId="{41E3F11D-C077-4685-8762-B0F778B372B9}" srcId="{5C1F402D-1075-433F-A50B-AFB0E7EE4F0D}" destId="{1CAC2DE8-5EF1-44C1-A177-D9178A98E1A1}" srcOrd="0" destOrd="0" parTransId="{9409FA19-8D1A-4E01-8505-C4778C5BFC3E}" sibTransId="{F6767C43-DB13-467A-975E-45A324776BEA}"/>
    <dgm:cxn modelId="{6334D533-BB8A-474F-8995-AAA49C76C6B5}" srcId="{5C1F402D-1075-433F-A50B-AFB0E7EE4F0D}" destId="{21C7FB0E-9595-4D86-9A56-D35F5E30043E}" srcOrd="1" destOrd="0" parTransId="{3141240E-E1AB-4234-84FC-6D50BA6851E6}" sibTransId="{773D918A-0CCC-47F8-A7B8-6EFD0AF5DDCC}"/>
    <dgm:cxn modelId="{E35EF438-6FB3-44D5-8EC2-5E9E9F56BE80}" srcId="{21C7FB0E-9595-4D86-9A56-D35F5E30043E}" destId="{4B742185-ED8F-47C7-84CC-ADF91B616D70}" srcOrd="0" destOrd="0" parTransId="{B19FB9AA-C6DE-4156-BBB7-CFEDC875B11F}" sibTransId="{56B60923-A52C-4EFA-ACBC-84C5288A98B9}"/>
    <dgm:cxn modelId="{1D2BF640-5C98-4F07-B9C3-D7EEA3F3EE84}" srcId="{1CAC2DE8-5EF1-44C1-A177-D9178A98E1A1}" destId="{C8033583-251A-41F3-9184-728552C9DB0C}" srcOrd="1" destOrd="0" parTransId="{131ABF57-3D9E-4640-A8E9-4293FC30EF54}" sibTransId="{932DDC24-B624-469A-B551-2EDDDDDC084C}"/>
    <dgm:cxn modelId="{33883663-5AE6-4707-A64A-679B8048F069}" type="presOf" srcId="{21C7FB0E-9595-4D86-9A56-D35F5E30043E}" destId="{FCEEBBB9-E729-4805-9C18-715B4EDEF3F3}" srcOrd="0" destOrd="0" presId="urn:microsoft.com/office/officeart/2005/8/layout/vList6"/>
    <dgm:cxn modelId="{B94BE845-DBB0-4B3D-B4FE-28C6044C10D7}" type="presOf" srcId="{F55B05BE-0CD6-41A3-ABBF-EE903A1CDA79}" destId="{F7BE6F89-1328-4128-8AA2-2FB3526C95F0}" srcOrd="0" destOrd="1" presId="urn:microsoft.com/office/officeart/2005/8/layout/vList6"/>
    <dgm:cxn modelId="{C7CC6E4F-F624-4026-9505-BE6C012C175E}" srcId="{21C7FB0E-9595-4D86-9A56-D35F5E30043E}" destId="{F55B05BE-0CD6-41A3-ABBF-EE903A1CDA79}" srcOrd="1" destOrd="0" parTransId="{9D4DAC4D-DB00-43E8-87AA-C9F0AA8D649E}" sibTransId="{653909AA-9850-4E14-866E-622CA6B29338}"/>
    <dgm:cxn modelId="{04C6377F-DF5B-4CD0-AB43-388CD702242D}" type="presOf" srcId="{5C1F402D-1075-433F-A50B-AFB0E7EE4F0D}" destId="{53E79327-BDFA-427C-9D27-0A18A1F5518A}" srcOrd="0" destOrd="0" presId="urn:microsoft.com/office/officeart/2005/8/layout/vList6"/>
    <dgm:cxn modelId="{7F6FDE96-874B-46CA-9BFA-4506862BBBEC}" type="presOf" srcId="{4B742185-ED8F-47C7-84CC-ADF91B616D70}" destId="{F7BE6F89-1328-4128-8AA2-2FB3526C95F0}" srcOrd="0" destOrd="0" presId="urn:microsoft.com/office/officeart/2005/8/layout/vList6"/>
    <dgm:cxn modelId="{4B21B1B4-A5B8-4592-A12B-427E6B266000}" type="presOf" srcId="{1E46EFD4-45AE-44D2-8DBF-91AB07E53ED3}" destId="{9C2CDF96-D3D8-4BA6-9862-08F1C567F4F5}" srcOrd="0" destOrd="0" presId="urn:microsoft.com/office/officeart/2005/8/layout/vList6"/>
    <dgm:cxn modelId="{7AC150F8-4F4A-4B46-97EA-E7FBAC57B31C}" srcId="{1CAC2DE8-5EF1-44C1-A177-D9178A98E1A1}" destId="{1E46EFD4-45AE-44D2-8DBF-91AB07E53ED3}" srcOrd="0" destOrd="0" parTransId="{C58C68A9-10C6-436C-99F0-47106E847D6E}" sibTransId="{BF1B23C3-E822-4B7E-9B1F-2BC31D4CB7C8}"/>
    <dgm:cxn modelId="{0D2D4EC4-7EDA-4245-932D-3058B6CDB2F4}" type="presParOf" srcId="{53E79327-BDFA-427C-9D27-0A18A1F5518A}" destId="{DF5CD4A9-304F-42C6-A1A0-D3B6FAE61AD0}" srcOrd="0" destOrd="0" presId="urn:microsoft.com/office/officeart/2005/8/layout/vList6"/>
    <dgm:cxn modelId="{DC0AD3FC-1977-4490-9035-77D904509951}" type="presParOf" srcId="{DF5CD4A9-304F-42C6-A1A0-D3B6FAE61AD0}" destId="{41AC2A15-D546-433A-91EA-2695D09F5FD3}" srcOrd="0" destOrd="0" presId="urn:microsoft.com/office/officeart/2005/8/layout/vList6"/>
    <dgm:cxn modelId="{23D74A4A-3F14-4005-B71B-B54B90E72350}" type="presParOf" srcId="{DF5CD4A9-304F-42C6-A1A0-D3B6FAE61AD0}" destId="{9C2CDF96-D3D8-4BA6-9862-08F1C567F4F5}" srcOrd="1" destOrd="0" presId="urn:microsoft.com/office/officeart/2005/8/layout/vList6"/>
    <dgm:cxn modelId="{C4C5F4AF-5EA7-4FA6-85EA-AAA4EDF4D6CE}" type="presParOf" srcId="{53E79327-BDFA-427C-9D27-0A18A1F5518A}" destId="{B9766C0A-79B6-4D7B-B353-007A7812EBE5}" srcOrd="1" destOrd="0" presId="urn:microsoft.com/office/officeart/2005/8/layout/vList6"/>
    <dgm:cxn modelId="{3E2E9D32-7ED9-4983-B24D-51C5F79F3A90}" type="presParOf" srcId="{53E79327-BDFA-427C-9D27-0A18A1F5518A}" destId="{FFBC23E6-13C6-45E0-B23A-A373CE0FF14C}" srcOrd="2" destOrd="0" presId="urn:microsoft.com/office/officeart/2005/8/layout/vList6"/>
    <dgm:cxn modelId="{54198064-9D52-4A28-BB8F-10B64D1A9C49}" type="presParOf" srcId="{FFBC23E6-13C6-45E0-B23A-A373CE0FF14C}" destId="{FCEEBBB9-E729-4805-9C18-715B4EDEF3F3}" srcOrd="0" destOrd="0" presId="urn:microsoft.com/office/officeart/2005/8/layout/vList6"/>
    <dgm:cxn modelId="{E2031463-8B1F-4BB7-8DEB-AFE1552EE81D}" type="presParOf" srcId="{FFBC23E6-13C6-45E0-B23A-A373CE0FF14C}" destId="{F7BE6F89-1328-4128-8AA2-2FB3526C95F0}"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2AD94-2FC5-40AA-988E-210A112C58CB}">
      <dsp:nvSpPr>
        <dsp:cNvPr id="0" name=""/>
        <dsp:cNvSpPr/>
      </dsp:nvSpPr>
      <dsp:spPr>
        <a:xfrm>
          <a:off x="5606" y="128413"/>
          <a:ext cx="2421675" cy="180772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ctr" defTabSz="844550">
            <a:lnSpc>
              <a:spcPct val="90000"/>
            </a:lnSpc>
            <a:spcBef>
              <a:spcPct val="0"/>
            </a:spcBef>
            <a:spcAft>
              <a:spcPct val="15000"/>
            </a:spcAft>
            <a:buNone/>
          </a:pPr>
          <a:r>
            <a:rPr lang="es-MX" sz="1900" u="none" strike="noStrike" kern="1200" dirty="0">
              <a:effectLst/>
            </a:rPr>
            <a:t>Verificación diagnóstica de las obligaciones de transparencia de la Ley Federal</a:t>
          </a:r>
          <a:endParaRPr lang="es-ES" sz="1900" kern="1200" dirty="0"/>
        </a:p>
        <a:p>
          <a:pPr marL="171450" lvl="1" indent="-171450" algn="ctr" defTabSz="844550">
            <a:lnSpc>
              <a:spcPct val="90000"/>
            </a:lnSpc>
            <a:spcBef>
              <a:spcPct val="0"/>
            </a:spcBef>
            <a:spcAft>
              <a:spcPct val="15000"/>
            </a:spcAft>
            <a:buNone/>
          </a:pPr>
          <a:r>
            <a:rPr lang="es-MX" sz="1900" b="1" kern="1200" dirty="0">
              <a:latin typeface="Calibri" panose="020F0502020204030204" pitchFamily="34" charset="0"/>
              <a:ea typeface="Times New Roman" panose="02020603050405020304" pitchFamily="18" charset="0"/>
            </a:rPr>
            <a:t>Censal</a:t>
          </a:r>
          <a:endParaRPr lang="es-ES" sz="1900" b="1" kern="1200" dirty="0"/>
        </a:p>
      </dsp:txBody>
      <dsp:txXfrm>
        <a:off x="47963" y="170770"/>
        <a:ext cx="2336961" cy="1765372"/>
      </dsp:txXfrm>
    </dsp:sp>
    <dsp:sp modelId="{AB2A5950-A610-4E18-801F-DF1CC5525141}">
      <dsp:nvSpPr>
        <dsp:cNvPr id="0" name=""/>
        <dsp:cNvSpPr/>
      </dsp:nvSpPr>
      <dsp:spPr>
        <a:xfrm>
          <a:off x="5606" y="1936143"/>
          <a:ext cx="2421675" cy="777323"/>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0" rIns="43180" bIns="0" numCol="1" spcCol="1270" anchor="ctr" anchorCtr="0">
          <a:noAutofit/>
        </a:bodyPr>
        <a:lstStyle/>
        <a:p>
          <a:pPr marL="0" lvl="0" indent="0" algn="ctr" defTabSz="1511300">
            <a:lnSpc>
              <a:spcPct val="90000"/>
            </a:lnSpc>
            <a:spcBef>
              <a:spcPct val="0"/>
            </a:spcBef>
            <a:spcAft>
              <a:spcPct val="35000"/>
            </a:spcAft>
            <a:buNone/>
          </a:pPr>
          <a:r>
            <a:rPr lang="es-ES" sz="3400" kern="1200" dirty="0"/>
            <a:t>Primera</a:t>
          </a:r>
        </a:p>
      </dsp:txBody>
      <dsp:txXfrm>
        <a:off x="5606" y="1936143"/>
        <a:ext cx="1705405" cy="777323"/>
      </dsp:txXfrm>
    </dsp:sp>
    <dsp:sp modelId="{2FB0CAA3-D070-4F09-8188-DAA5657CD946}">
      <dsp:nvSpPr>
        <dsp:cNvPr id="0" name=""/>
        <dsp:cNvSpPr/>
      </dsp:nvSpPr>
      <dsp:spPr>
        <a:xfrm>
          <a:off x="1779517" y="2059614"/>
          <a:ext cx="847586" cy="847586"/>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C04E69-F7BB-4785-9F33-5949E0AE0BC9}">
      <dsp:nvSpPr>
        <dsp:cNvPr id="0" name=""/>
        <dsp:cNvSpPr/>
      </dsp:nvSpPr>
      <dsp:spPr>
        <a:xfrm>
          <a:off x="2837088" y="128413"/>
          <a:ext cx="2421675" cy="180772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ctr" defTabSz="844550">
            <a:lnSpc>
              <a:spcPct val="90000"/>
            </a:lnSpc>
            <a:spcBef>
              <a:spcPct val="0"/>
            </a:spcBef>
            <a:spcAft>
              <a:spcPct val="15000"/>
            </a:spcAft>
            <a:buNone/>
          </a:pPr>
          <a:r>
            <a:rPr lang="es-MX" sz="1900" u="none" strike="noStrike" kern="1200" dirty="0">
              <a:effectLst/>
            </a:rPr>
            <a:t>Verificación vinculante de las obligaciones de transparencia de la Ley General</a:t>
          </a:r>
          <a:endParaRPr lang="es-ES" sz="1900" kern="1200" dirty="0"/>
        </a:p>
        <a:p>
          <a:pPr marL="171450" lvl="1" indent="-171450" algn="ctr" defTabSz="844550">
            <a:lnSpc>
              <a:spcPct val="90000"/>
            </a:lnSpc>
            <a:spcBef>
              <a:spcPct val="0"/>
            </a:spcBef>
            <a:spcAft>
              <a:spcPct val="15000"/>
            </a:spcAft>
            <a:buNone/>
          </a:pPr>
          <a:r>
            <a:rPr lang="es-MX" sz="1900" b="1" kern="1200" dirty="0">
              <a:latin typeface="Calibri" panose="020F0502020204030204" pitchFamily="34" charset="0"/>
              <a:ea typeface="Times New Roman" panose="02020603050405020304" pitchFamily="18" charset="0"/>
            </a:rPr>
            <a:t>Censal</a:t>
          </a:r>
          <a:endParaRPr lang="es-ES" sz="1900" b="1" kern="1200" dirty="0"/>
        </a:p>
      </dsp:txBody>
      <dsp:txXfrm>
        <a:off x="2879445" y="170770"/>
        <a:ext cx="2336961" cy="1765372"/>
      </dsp:txXfrm>
    </dsp:sp>
    <dsp:sp modelId="{346FB948-4074-4E7E-8F25-B804D2031F34}">
      <dsp:nvSpPr>
        <dsp:cNvPr id="0" name=""/>
        <dsp:cNvSpPr/>
      </dsp:nvSpPr>
      <dsp:spPr>
        <a:xfrm>
          <a:off x="2837088" y="1936143"/>
          <a:ext cx="2421675" cy="777323"/>
        </a:xfrm>
        <a:prstGeom prst="rect">
          <a:avLst/>
        </a:prstGeom>
        <a:solidFill>
          <a:schemeClr val="accent4">
            <a:hueOff val="-2232385"/>
            <a:satOff val="13449"/>
            <a:lumOff val="1078"/>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0" rIns="43180" bIns="0" numCol="1" spcCol="1270" anchor="ctr" anchorCtr="0">
          <a:noAutofit/>
        </a:bodyPr>
        <a:lstStyle/>
        <a:p>
          <a:pPr marL="0" lvl="0" indent="0" algn="ctr" defTabSz="1511300">
            <a:lnSpc>
              <a:spcPct val="90000"/>
            </a:lnSpc>
            <a:spcBef>
              <a:spcPct val="0"/>
            </a:spcBef>
            <a:spcAft>
              <a:spcPct val="35000"/>
            </a:spcAft>
            <a:buNone/>
          </a:pPr>
          <a:r>
            <a:rPr lang="es-ES" sz="3400" kern="1200" dirty="0"/>
            <a:t>Segunda</a:t>
          </a:r>
        </a:p>
      </dsp:txBody>
      <dsp:txXfrm>
        <a:off x="2837088" y="1936143"/>
        <a:ext cx="1705405" cy="777323"/>
      </dsp:txXfrm>
    </dsp:sp>
    <dsp:sp modelId="{4E5954C9-DEC5-4A90-BBA1-7BB6AA37F2B3}">
      <dsp:nvSpPr>
        <dsp:cNvPr id="0" name=""/>
        <dsp:cNvSpPr/>
      </dsp:nvSpPr>
      <dsp:spPr>
        <a:xfrm>
          <a:off x="4610999" y="2059614"/>
          <a:ext cx="847586" cy="847586"/>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a:ln w="25400" cap="flat" cmpd="sng" algn="ctr">
          <a:solidFill>
            <a:schemeClr val="accent4">
              <a:tint val="40000"/>
              <a:alpha val="90000"/>
              <a:hueOff val="-1972855"/>
              <a:satOff val="11079"/>
              <a:lumOff val="704"/>
              <a:alphaOff val="0"/>
            </a:schemeClr>
          </a:solidFill>
          <a:prstDash val="solid"/>
        </a:ln>
        <a:effectLst/>
      </dsp:spPr>
      <dsp:style>
        <a:lnRef idx="2">
          <a:scrgbClr r="0" g="0" b="0"/>
        </a:lnRef>
        <a:fillRef idx="1">
          <a:scrgbClr r="0" g="0" b="0"/>
        </a:fillRef>
        <a:effectRef idx="0">
          <a:scrgbClr r="0" g="0" b="0"/>
        </a:effectRef>
        <a:fontRef idx="minor"/>
      </dsp:style>
    </dsp:sp>
    <dsp:sp modelId="{946FEACD-17FC-4770-AD3F-6B8184B94404}">
      <dsp:nvSpPr>
        <dsp:cNvPr id="0" name=""/>
        <dsp:cNvSpPr/>
      </dsp:nvSpPr>
      <dsp:spPr>
        <a:xfrm>
          <a:off x="5668569" y="128413"/>
          <a:ext cx="2421675" cy="180772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t" anchorCtr="0">
          <a:noAutofit/>
        </a:bodyPr>
        <a:lstStyle/>
        <a:p>
          <a:pPr marL="171450" lvl="1" indent="-171450" algn="ctr" defTabSz="844550">
            <a:lnSpc>
              <a:spcPct val="90000"/>
            </a:lnSpc>
            <a:spcBef>
              <a:spcPct val="0"/>
            </a:spcBef>
            <a:spcAft>
              <a:spcPct val="15000"/>
            </a:spcAft>
            <a:buNone/>
          </a:pPr>
          <a:r>
            <a:rPr lang="es-MX" sz="1900" u="none" strike="noStrike" kern="1200" dirty="0">
              <a:effectLst/>
            </a:rPr>
            <a:t>Verificación vinculante de las obligaciones de transparencia de la Ley Federal</a:t>
          </a:r>
          <a:endParaRPr lang="es-ES" sz="1900" kern="1200" dirty="0"/>
        </a:p>
        <a:p>
          <a:pPr marL="171450" lvl="1" indent="-171450" algn="ctr" defTabSz="844550">
            <a:lnSpc>
              <a:spcPct val="90000"/>
            </a:lnSpc>
            <a:spcBef>
              <a:spcPct val="0"/>
            </a:spcBef>
            <a:spcAft>
              <a:spcPct val="15000"/>
            </a:spcAft>
            <a:buNone/>
          </a:pPr>
          <a:r>
            <a:rPr lang="es-MX" sz="1900" b="1" kern="1200" dirty="0">
              <a:latin typeface="Calibri" panose="020F0502020204030204" pitchFamily="34" charset="0"/>
              <a:ea typeface="Times New Roman" panose="02020603050405020304" pitchFamily="18" charset="0"/>
            </a:rPr>
            <a:t>Aleatoria</a:t>
          </a:r>
          <a:endParaRPr lang="es-ES" sz="1900" b="1" kern="1200" dirty="0"/>
        </a:p>
      </dsp:txBody>
      <dsp:txXfrm>
        <a:off x="5710926" y="170770"/>
        <a:ext cx="2336961" cy="1765372"/>
      </dsp:txXfrm>
    </dsp:sp>
    <dsp:sp modelId="{8161C36B-60C8-4D18-9DD7-8B88572CDFBD}">
      <dsp:nvSpPr>
        <dsp:cNvPr id="0" name=""/>
        <dsp:cNvSpPr/>
      </dsp:nvSpPr>
      <dsp:spPr>
        <a:xfrm>
          <a:off x="5668569" y="1936143"/>
          <a:ext cx="2421675" cy="777323"/>
        </a:xfrm>
        <a:prstGeom prst="rect">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0" rIns="43180" bIns="0" numCol="1" spcCol="1270" anchor="ctr" anchorCtr="0">
          <a:noAutofit/>
        </a:bodyPr>
        <a:lstStyle/>
        <a:p>
          <a:pPr marL="0" lvl="0" indent="0" algn="ctr" defTabSz="1511300">
            <a:lnSpc>
              <a:spcPct val="90000"/>
            </a:lnSpc>
            <a:spcBef>
              <a:spcPct val="0"/>
            </a:spcBef>
            <a:spcAft>
              <a:spcPct val="35000"/>
            </a:spcAft>
            <a:buNone/>
          </a:pPr>
          <a:r>
            <a:rPr lang="es-ES" sz="3400" kern="1200" dirty="0"/>
            <a:t>Tercera</a:t>
          </a:r>
        </a:p>
      </dsp:txBody>
      <dsp:txXfrm>
        <a:off x="5668569" y="1936143"/>
        <a:ext cx="1705405" cy="777323"/>
      </dsp:txXfrm>
    </dsp:sp>
    <dsp:sp modelId="{3B16FA0D-4E20-4D5B-8C0B-704ADEF3B852}">
      <dsp:nvSpPr>
        <dsp:cNvPr id="0" name=""/>
        <dsp:cNvSpPr/>
      </dsp:nvSpPr>
      <dsp:spPr>
        <a:xfrm>
          <a:off x="7442480" y="2059614"/>
          <a:ext cx="847586" cy="847586"/>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CDF96-D3D8-4BA6-9862-08F1C567F4F5}">
      <dsp:nvSpPr>
        <dsp:cNvPr id="0" name=""/>
        <dsp:cNvSpPr/>
      </dsp:nvSpPr>
      <dsp:spPr>
        <a:xfrm>
          <a:off x="2127029" y="350"/>
          <a:ext cx="3190543" cy="1365830"/>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ES" sz="1700" kern="1200" dirty="0"/>
            <a:t>Revisión información</a:t>
          </a:r>
        </a:p>
        <a:p>
          <a:pPr marL="171450" lvl="1" indent="-171450" algn="l" defTabSz="755650">
            <a:lnSpc>
              <a:spcPct val="90000"/>
            </a:lnSpc>
            <a:spcBef>
              <a:spcPct val="0"/>
            </a:spcBef>
            <a:spcAft>
              <a:spcPct val="15000"/>
            </a:spcAft>
            <a:buChar char="•"/>
          </a:pPr>
          <a:r>
            <a:rPr lang="es-ES" sz="1700" kern="1200" dirty="0"/>
            <a:t>Emisión de requerimientos para ser atendidos por el SO en máximo 20 días</a:t>
          </a:r>
        </a:p>
      </dsp:txBody>
      <dsp:txXfrm>
        <a:off x="2127029" y="171079"/>
        <a:ext cx="2678357" cy="1024372"/>
      </dsp:txXfrm>
    </dsp:sp>
    <dsp:sp modelId="{41AC2A15-D546-433A-91EA-2695D09F5FD3}">
      <dsp:nvSpPr>
        <dsp:cNvPr id="0" name=""/>
        <dsp:cNvSpPr/>
      </dsp:nvSpPr>
      <dsp:spPr>
        <a:xfrm>
          <a:off x="0" y="350"/>
          <a:ext cx="2127029" cy="136583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s-ES" sz="3200" kern="1200" dirty="0"/>
            <a:t>Fase I </a:t>
          </a:r>
        </a:p>
        <a:p>
          <a:pPr marL="0" lvl="0" indent="0" algn="ctr" defTabSz="1422400">
            <a:lnSpc>
              <a:spcPct val="90000"/>
            </a:lnSpc>
            <a:spcBef>
              <a:spcPct val="0"/>
            </a:spcBef>
            <a:spcAft>
              <a:spcPct val="35000"/>
            </a:spcAft>
            <a:buNone/>
          </a:pPr>
          <a:r>
            <a:rPr lang="es-ES" sz="2000" kern="1200" dirty="0">
              <a:latin typeface="Arial Narrow" panose="020B0606020202030204" pitchFamily="34" charset="0"/>
              <a:ea typeface="Times New Roman" panose="02020603050405020304" pitchFamily="18" charset="0"/>
            </a:rPr>
            <a:t>mayo - octubre 2018 </a:t>
          </a:r>
          <a:endParaRPr lang="es-ES" sz="2000" kern="1200" dirty="0"/>
        </a:p>
      </dsp:txBody>
      <dsp:txXfrm>
        <a:off x="66674" y="67024"/>
        <a:ext cx="1993681" cy="1232482"/>
      </dsp:txXfrm>
    </dsp:sp>
    <dsp:sp modelId="{F7BE6F89-1328-4128-8AA2-2FB3526C95F0}">
      <dsp:nvSpPr>
        <dsp:cNvPr id="0" name=""/>
        <dsp:cNvSpPr/>
      </dsp:nvSpPr>
      <dsp:spPr>
        <a:xfrm>
          <a:off x="2127029" y="1502764"/>
          <a:ext cx="3190543" cy="1365830"/>
        </a:xfrm>
        <a:prstGeom prst="rightArrow">
          <a:avLst>
            <a:gd name="adj1" fmla="val 75000"/>
            <a:gd name="adj2" fmla="val 50000"/>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ES" sz="1700" kern="1200" dirty="0"/>
            <a:t>Seguimiento del cumplimiento del SO </a:t>
          </a:r>
        </a:p>
        <a:p>
          <a:pPr marL="171450" lvl="1" indent="-171450" algn="l" defTabSz="755650">
            <a:lnSpc>
              <a:spcPct val="90000"/>
            </a:lnSpc>
            <a:spcBef>
              <a:spcPct val="0"/>
            </a:spcBef>
            <a:spcAft>
              <a:spcPct val="15000"/>
            </a:spcAft>
            <a:buChar char="•"/>
          </a:pPr>
          <a:r>
            <a:rPr lang="es-ES" sz="1700" kern="1200" dirty="0"/>
            <a:t>Revisión final</a:t>
          </a:r>
        </a:p>
      </dsp:txBody>
      <dsp:txXfrm>
        <a:off x="2127029" y="1673493"/>
        <a:ext cx="2678357" cy="1024372"/>
      </dsp:txXfrm>
    </dsp:sp>
    <dsp:sp modelId="{FCEEBBB9-E729-4805-9C18-715B4EDEF3F3}">
      <dsp:nvSpPr>
        <dsp:cNvPr id="0" name=""/>
        <dsp:cNvSpPr/>
      </dsp:nvSpPr>
      <dsp:spPr>
        <a:xfrm>
          <a:off x="0" y="1502764"/>
          <a:ext cx="2127029" cy="136583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s-ES" sz="3200" kern="1200" dirty="0">
              <a:solidFill>
                <a:prstClr val="white"/>
              </a:solidFill>
              <a:latin typeface="Calibri"/>
              <a:ea typeface="+mn-ea"/>
              <a:cs typeface="+mn-cs"/>
            </a:rPr>
            <a:t>Fase II </a:t>
          </a:r>
        </a:p>
        <a:p>
          <a:pPr marL="0" lvl="0" indent="0" algn="ctr" defTabSz="1422400">
            <a:lnSpc>
              <a:spcPct val="90000"/>
            </a:lnSpc>
            <a:spcBef>
              <a:spcPct val="0"/>
            </a:spcBef>
            <a:spcAft>
              <a:spcPct val="35000"/>
            </a:spcAft>
            <a:buNone/>
          </a:pPr>
          <a:r>
            <a:rPr lang="es-MX" sz="2000" kern="1200" dirty="0"/>
            <a:t>junio 2018 - enero 2019</a:t>
          </a:r>
          <a:endParaRPr lang="es-ES" sz="2000" kern="1200" dirty="0"/>
        </a:p>
      </dsp:txBody>
      <dsp:txXfrm>
        <a:off x="66674" y="1569438"/>
        <a:ext cx="1993681" cy="1232482"/>
      </dsp:txXfrm>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38649"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970134" y="1"/>
            <a:ext cx="3038648" cy="466725"/>
          </a:xfrm>
          <a:prstGeom prst="rect">
            <a:avLst/>
          </a:prstGeom>
        </p:spPr>
        <p:txBody>
          <a:bodyPr vert="horz" lIns="91440" tIns="45720" rIns="91440" bIns="45720" rtlCol="0"/>
          <a:lstStyle>
            <a:lvl1pPr algn="r">
              <a:defRPr sz="1200"/>
            </a:lvl1pPr>
          </a:lstStyle>
          <a:p>
            <a:fld id="{2C89AABF-5F64-45B1-8846-9F7ED5A9DB94}" type="datetimeFigureOut">
              <a:rPr lang="es-MX" smtClean="0"/>
              <a:t>01/04/2019</a:t>
            </a:fld>
            <a:endParaRPr lang="es-MX"/>
          </a:p>
        </p:txBody>
      </p:sp>
      <p:sp>
        <p:nvSpPr>
          <p:cNvPr id="4" name="Marcador de pie de página 3"/>
          <p:cNvSpPr>
            <a:spLocks noGrp="1"/>
          </p:cNvSpPr>
          <p:nvPr>
            <p:ph type="ftr" sz="quarter" idx="2"/>
          </p:nvPr>
        </p:nvSpPr>
        <p:spPr>
          <a:xfrm>
            <a:off x="0" y="8829676"/>
            <a:ext cx="3038649" cy="466725"/>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134" y="8829676"/>
            <a:ext cx="3038648" cy="466725"/>
          </a:xfrm>
          <a:prstGeom prst="rect">
            <a:avLst/>
          </a:prstGeom>
        </p:spPr>
        <p:txBody>
          <a:bodyPr vert="horz" lIns="91440" tIns="45720" rIns="91440" bIns="45720" rtlCol="0" anchor="b"/>
          <a:lstStyle>
            <a:lvl1pPr algn="r">
              <a:defRPr sz="1200"/>
            </a:lvl1pPr>
          </a:lstStyle>
          <a:p>
            <a:fld id="{56E74361-20CA-4495-9196-F275335DDFB0}" type="slidenum">
              <a:rPr lang="es-MX" smtClean="0"/>
              <a:t>‹Nº›</a:t>
            </a:fld>
            <a:endParaRPr lang="es-MX"/>
          </a:p>
        </p:txBody>
      </p:sp>
    </p:spTree>
    <p:extLst>
      <p:ext uri="{BB962C8B-B14F-4D97-AF65-F5344CB8AC3E}">
        <p14:creationId xmlns:p14="http://schemas.microsoft.com/office/powerpoint/2010/main" val="20815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s-MX"/>
          </a:p>
        </p:txBody>
      </p:sp>
      <p:sp>
        <p:nvSpPr>
          <p:cNvPr id="3" name="2 Marcador de fecha"/>
          <p:cNvSpPr>
            <a:spLocks noGrp="1"/>
          </p:cNvSpPr>
          <p:nvPr>
            <p:ph type="dt" idx="1"/>
          </p:nvPr>
        </p:nvSpPr>
        <p:spPr>
          <a:xfrm>
            <a:off x="3970939" y="0"/>
            <a:ext cx="3037840" cy="464820"/>
          </a:xfrm>
          <a:prstGeom prst="rect">
            <a:avLst/>
          </a:prstGeom>
        </p:spPr>
        <p:txBody>
          <a:bodyPr vert="horz" lIns="93177" tIns="46589" rIns="93177" bIns="46589" rtlCol="0"/>
          <a:lstStyle>
            <a:lvl1pPr algn="r">
              <a:defRPr sz="1200"/>
            </a:lvl1pPr>
          </a:lstStyle>
          <a:p>
            <a:fld id="{96B7CC33-02BD-42C2-9B5F-94DDDA7283CA}" type="datetimeFigureOut">
              <a:rPr lang="es-MX" smtClean="0"/>
              <a:t>01/04/2019</a:t>
            </a:fld>
            <a:endParaRPr lang="es-MX"/>
          </a:p>
        </p:txBody>
      </p:sp>
      <p:sp>
        <p:nvSpPr>
          <p:cNvPr id="4" name="3 Marcador de imagen de diapositiva"/>
          <p:cNvSpPr>
            <a:spLocks noGrp="1" noRot="1" noChangeAspect="1"/>
          </p:cNvSpPr>
          <p:nvPr>
            <p:ph type="sldImg" idx="2"/>
          </p:nvPr>
        </p:nvSpPr>
        <p:spPr>
          <a:xfrm>
            <a:off x="1243013" y="696913"/>
            <a:ext cx="4524375" cy="3486150"/>
          </a:xfrm>
          <a:prstGeom prst="rect">
            <a:avLst/>
          </a:prstGeom>
          <a:noFill/>
          <a:ln w="12700">
            <a:solidFill>
              <a:prstClr val="black"/>
            </a:solidFill>
          </a:ln>
        </p:spPr>
        <p:txBody>
          <a:bodyPr vert="horz" lIns="93177" tIns="46589" rIns="93177" bIns="46589" rtlCol="0" anchor="ctr"/>
          <a:lstStyle/>
          <a:p>
            <a:endParaRPr lang="es-MX"/>
          </a:p>
        </p:txBody>
      </p:sp>
      <p:sp>
        <p:nvSpPr>
          <p:cNvPr id="5" name="4 Marcador de notas"/>
          <p:cNvSpPr>
            <a:spLocks noGrp="1"/>
          </p:cNvSpPr>
          <p:nvPr>
            <p:ph type="body" sz="quarter" idx="3"/>
          </p:nvPr>
        </p:nvSpPr>
        <p:spPr>
          <a:xfrm>
            <a:off x="701041"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1" y="8829967"/>
            <a:ext cx="3037840" cy="464820"/>
          </a:xfrm>
          <a:prstGeom prst="rect">
            <a:avLst/>
          </a:prstGeom>
        </p:spPr>
        <p:txBody>
          <a:bodyPr vert="horz" lIns="93177" tIns="46589" rIns="93177" bIns="4658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70939" y="8829967"/>
            <a:ext cx="3037840" cy="464820"/>
          </a:xfrm>
          <a:prstGeom prst="rect">
            <a:avLst/>
          </a:prstGeom>
        </p:spPr>
        <p:txBody>
          <a:bodyPr vert="horz" lIns="93177" tIns="46589" rIns="93177" bIns="46589" rtlCol="0" anchor="b"/>
          <a:lstStyle>
            <a:lvl1pPr algn="r">
              <a:defRPr sz="1200"/>
            </a:lvl1pPr>
          </a:lstStyle>
          <a:p>
            <a:fld id="{4D5C6677-DE95-47BC-AAAC-E0C93D829A55}" type="slidenum">
              <a:rPr lang="es-MX" smtClean="0"/>
              <a:t>‹Nº›</a:t>
            </a:fld>
            <a:endParaRPr lang="es-MX"/>
          </a:p>
        </p:txBody>
      </p:sp>
    </p:spTree>
    <p:extLst>
      <p:ext uri="{BB962C8B-B14F-4D97-AF65-F5344CB8AC3E}">
        <p14:creationId xmlns:p14="http://schemas.microsoft.com/office/powerpoint/2010/main" val="138340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D5C6677-DE95-47BC-AAAC-E0C93D829A55}" type="slidenum">
              <a:rPr lang="es-MX" smtClean="0"/>
              <a:t>2</a:t>
            </a:fld>
            <a:endParaRPr lang="es-MX"/>
          </a:p>
        </p:txBody>
      </p:sp>
    </p:spTree>
    <p:extLst>
      <p:ext uri="{BB962C8B-B14F-4D97-AF65-F5344CB8AC3E}">
        <p14:creationId xmlns:p14="http://schemas.microsoft.com/office/powerpoint/2010/main" val="1572600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D5C6677-DE95-47BC-AAAC-E0C93D829A55}" type="slidenum">
              <a:rPr lang="es-MX" smtClean="0"/>
              <a:t>13</a:t>
            </a:fld>
            <a:endParaRPr lang="es-MX"/>
          </a:p>
        </p:txBody>
      </p:sp>
    </p:spTree>
    <p:extLst>
      <p:ext uri="{BB962C8B-B14F-4D97-AF65-F5344CB8AC3E}">
        <p14:creationId xmlns:p14="http://schemas.microsoft.com/office/powerpoint/2010/main" val="3407669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53428" y="2404619"/>
            <a:ext cx="8538845" cy="1659223"/>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506855" y="4386368"/>
            <a:ext cx="7031990" cy="1978166"/>
          </a:xfrm>
        </p:spPr>
        <p:txBody>
          <a:bodyPr/>
          <a:lstStyle>
            <a:lvl1pPr marL="0" indent="0" algn="ctr">
              <a:buNone/>
              <a:defRPr>
                <a:solidFill>
                  <a:schemeClr val="tx1">
                    <a:tint val="75000"/>
                  </a:schemeClr>
                </a:solidFill>
              </a:defRPr>
            </a:lvl1pPr>
            <a:lvl2pPr marL="508178" indent="0" algn="ctr">
              <a:buNone/>
              <a:defRPr>
                <a:solidFill>
                  <a:schemeClr val="tx1">
                    <a:tint val="75000"/>
                  </a:schemeClr>
                </a:solidFill>
              </a:defRPr>
            </a:lvl2pPr>
            <a:lvl3pPr marL="1016356" indent="0" algn="ctr">
              <a:buNone/>
              <a:defRPr>
                <a:solidFill>
                  <a:schemeClr val="tx1">
                    <a:tint val="75000"/>
                  </a:schemeClr>
                </a:solidFill>
              </a:defRPr>
            </a:lvl3pPr>
            <a:lvl4pPr marL="1524533" indent="0" algn="ctr">
              <a:buNone/>
              <a:defRPr>
                <a:solidFill>
                  <a:schemeClr val="tx1">
                    <a:tint val="75000"/>
                  </a:schemeClr>
                </a:solidFill>
              </a:defRPr>
            </a:lvl4pPr>
            <a:lvl5pPr marL="2032711" indent="0" algn="ctr">
              <a:buNone/>
              <a:defRPr>
                <a:solidFill>
                  <a:schemeClr val="tx1">
                    <a:tint val="75000"/>
                  </a:schemeClr>
                </a:solidFill>
              </a:defRPr>
            </a:lvl5pPr>
            <a:lvl6pPr marL="2540889" indent="0" algn="ctr">
              <a:buNone/>
              <a:defRPr>
                <a:solidFill>
                  <a:schemeClr val="tx1">
                    <a:tint val="75000"/>
                  </a:schemeClr>
                </a:solidFill>
              </a:defRPr>
            </a:lvl6pPr>
            <a:lvl7pPr marL="3049067" indent="0" algn="ctr">
              <a:buNone/>
              <a:defRPr>
                <a:solidFill>
                  <a:schemeClr val="tx1">
                    <a:tint val="75000"/>
                  </a:schemeClr>
                </a:solidFill>
              </a:defRPr>
            </a:lvl7pPr>
            <a:lvl8pPr marL="3557245" indent="0" algn="ctr">
              <a:buNone/>
              <a:defRPr>
                <a:solidFill>
                  <a:schemeClr val="tx1">
                    <a:tint val="75000"/>
                  </a:schemeClr>
                </a:solidFill>
              </a:defRPr>
            </a:lvl8pPr>
            <a:lvl9pPr marL="4065422"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3398693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3426205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001679" y="349405"/>
            <a:ext cx="2483520" cy="7455751"/>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551118" y="349405"/>
            <a:ext cx="7283133" cy="745575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35722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1772258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3541" y="4974085"/>
            <a:ext cx="8538845" cy="1537379"/>
          </a:xfrm>
        </p:spPr>
        <p:txBody>
          <a:bodyPr anchor="t"/>
          <a:lstStyle>
            <a:lvl1pPr algn="l">
              <a:defRPr sz="44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93541" y="3280818"/>
            <a:ext cx="8538845" cy="1693267"/>
          </a:xfrm>
        </p:spPr>
        <p:txBody>
          <a:bodyPr anchor="b"/>
          <a:lstStyle>
            <a:lvl1pPr marL="0" indent="0">
              <a:buNone/>
              <a:defRPr sz="2200">
                <a:solidFill>
                  <a:schemeClr val="tx1">
                    <a:tint val="75000"/>
                  </a:schemeClr>
                </a:solidFill>
              </a:defRPr>
            </a:lvl1pPr>
            <a:lvl2pPr marL="508178" indent="0">
              <a:buNone/>
              <a:defRPr sz="2000">
                <a:solidFill>
                  <a:schemeClr val="tx1">
                    <a:tint val="75000"/>
                  </a:schemeClr>
                </a:solidFill>
              </a:defRPr>
            </a:lvl2pPr>
            <a:lvl3pPr marL="1016356" indent="0">
              <a:buNone/>
              <a:defRPr sz="1800">
                <a:solidFill>
                  <a:schemeClr val="tx1">
                    <a:tint val="75000"/>
                  </a:schemeClr>
                </a:solidFill>
              </a:defRPr>
            </a:lvl3pPr>
            <a:lvl4pPr marL="1524533" indent="0">
              <a:buNone/>
              <a:defRPr sz="1600">
                <a:solidFill>
                  <a:schemeClr val="tx1">
                    <a:tint val="75000"/>
                  </a:schemeClr>
                </a:solidFill>
              </a:defRPr>
            </a:lvl4pPr>
            <a:lvl5pPr marL="2032711" indent="0">
              <a:buNone/>
              <a:defRPr sz="1600">
                <a:solidFill>
                  <a:schemeClr val="tx1">
                    <a:tint val="75000"/>
                  </a:schemeClr>
                </a:solidFill>
              </a:defRPr>
            </a:lvl5pPr>
            <a:lvl6pPr marL="2540889" indent="0">
              <a:buNone/>
              <a:defRPr sz="1600">
                <a:solidFill>
                  <a:schemeClr val="tx1">
                    <a:tint val="75000"/>
                  </a:schemeClr>
                </a:solidFill>
              </a:defRPr>
            </a:lvl6pPr>
            <a:lvl7pPr marL="3049067" indent="0">
              <a:buNone/>
              <a:defRPr sz="1600">
                <a:solidFill>
                  <a:schemeClr val="tx1">
                    <a:tint val="75000"/>
                  </a:schemeClr>
                </a:solidFill>
              </a:defRPr>
            </a:lvl7pPr>
            <a:lvl8pPr marL="3557245" indent="0">
              <a:buNone/>
              <a:defRPr sz="1600">
                <a:solidFill>
                  <a:schemeClr val="tx1">
                    <a:tint val="75000"/>
                  </a:schemeClr>
                </a:solidFill>
              </a:defRPr>
            </a:lvl8pPr>
            <a:lvl9pPr marL="4065422" indent="0">
              <a:buNone/>
              <a:defRPr sz="16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1774444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551118" y="2039088"/>
            <a:ext cx="4883326" cy="5766068"/>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5601873" y="2039088"/>
            <a:ext cx="4883326" cy="5766068"/>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189819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285" y="309985"/>
            <a:ext cx="9041130" cy="1290108"/>
          </a:xfr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502285" y="1732688"/>
            <a:ext cx="4438595" cy="722102"/>
          </a:xfrm>
        </p:spPr>
        <p:txBody>
          <a:bodyPr anchor="b"/>
          <a:lstStyle>
            <a:lvl1pPr marL="0" indent="0">
              <a:buNone/>
              <a:defRPr sz="2700" b="1"/>
            </a:lvl1pPr>
            <a:lvl2pPr marL="508178" indent="0">
              <a:buNone/>
              <a:defRPr sz="2200" b="1"/>
            </a:lvl2pPr>
            <a:lvl3pPr marL="1016356" indent="0">
              <a:buNone/>
              <a:defRPr sz="2000" b="1"/>
            </a:lvl3pPr>
            <a:lvl4pPr marL="1524533" indent="0">
              <a:buNone/>
              <a:defRPr sz="1800" b="1"/>
            </a:lvl4pPr>
            <a:lvl5pPr marL="2032711" indent="0">
              <a:buNone/>
              <a:defRPr sz="1800" b="1"/>
            </a:lvl5pPr>
            <a:lvl6pPr marL="2540889" indent="0">
              <a:buNone/>
              <a:defRPr sz="1800" b="1"/>
            </a:lvl6pPr>
            <a:lvl7pPr marL="3049067" indent="0">
              <a:buNone/>
              <a:defRPr sz="1800" b="1"/>
            </a:lvl7pPr>
            <a:lvl8pPr marL="3557245" indent="0">
              <a:buNone/>
              <a:defRPr sz="1800" b="1"/>
            </a:lvl8pPr>
            <a:lvl9pPr marL="4065422" indent="0">
              <a:buNone/>
              <a:defRPr sz="1800" b="1"/>
            </a:lvl9pPr>
          </a:lstStyle>
          <a:p>
            <a:pPr lvl="0"/>
            <a:r>
              <a:rPr lang="es-ES"/>
              <a:t>Haga clic para modificar el estilo de texto del patrón</a:t>
            </a:r>
          </a:p>
        </p:txBody>
      </p:sp>
      <p:sp>
        <p:nvSpPr>
          <p:cNvPr id="4" name="3 Marcador de contenido"/>
          <p:cNvSpPr>
            <a:spLocks noGrp="1"/>
          </p:cNvSpPr>
          <p:nvPr>
            <p:ph sz="half" idx="2"/>
          </p:nvPr>
        </p:nvSpPr>
        <p:spPr>
          <a:xfrm>
            <a:off x="502285" y="2454790"/>
            <a:ext cx="4438595" cy="4459833"/>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5103077" y="1732688"/>
            <a:ext cx="4440339" cy="722102"/>
          </a:xfrm>
        </p:spPr>
        <p:txBody>
          <a:bodyPr anchor="b"/>
          <a:lstStyle>
            <a:lvl1pPr marL="0" indent="0">
              <a:buNone/>
              <a:defRPr sz="2700" b="1"/>
            </a:lvl1pPr>
            <a:lvl2pPr marL="508178" indent="0">
              <a:buNone/>
              <a:defRPr sz="2200" b="1"/>
            </a:lvl2pPr>
            <a:lvl3pPr marL="1016356" indent="0">
              <a:buNone/>
              <a:defRPr sz="2000" b="1"/>
            </a:lvl3pPr>
            <a:lvl4pPr marL="1524533" indent="0">
              <a:buNone/>
              <a:defRPr sz="1800" b="1"/>
            </a:lvl4pPr>
            <a:lvl5pPr marL="2032711" indent="0">
              <a:buNone/>
              <a:defRPr sz="1800" b="1"/>
            </a:lvl5pPr>
            <a:lvl6pPr marL="2540889" indent="0">
              <a:buNone/>
              <a:defRPr sz="1800" b="1"/>
            </a:lvl6pPr>
            <a:lvl7pPr marL="3049067" indent="0">
              <a:buNone/>
              <a:defRPr sz="1800" b="1"/>
            </a:lvl7pPr>
            <a:lvl8pPr marL="3557245" indent="0">
              <a:buNone/>
              <a:defRPr sz="1800" b="1"/>
            </a:lvl8pPr>
            <a:lvl9pPr marL="4065422" indent="0">
              <a:buNone/>
              <a:defRPr sz="1800" b="1"/>
            </a:lvl9pPr>
          </a:lstStyle>
          <a:p>
            <a:pPr lvl="0"/>
            <a:r>
              <a:rPr lang="es-ES"/>
              <a:t>Haga clic para modificar el estilo de texto del patrón</a:t>
            </a:r>
          </a:p>
        </p:txBody>
      </p:sp>
      <p:sp>
        <p:nvSpPr>
          <p:cNvPr id="6" name="5 Marcador de contenido"/>
          <p:cNvSpPr>
            <a:spLocks noGrp="1"/>
          </p:cNvSpPr>
          <p:nvPr>
            <p:ph sz="quarter" idx="4"/>
          </p:nvPr>
        </p:nvSpPr>
        <p:spPr>
          <a:xfrm>
            <a:off x="5103077" y="2454790"/>
            <a:ext cx="4440339" cy="4459833"/>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2437007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926363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1346031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2286" y="308193"/>
            <a:ext cx="3304966" cy="1311610"/>
          </a:xfrm>
        </p:spPr>
        <p:txBody>
          <a:bodyPr anchor="b"/>
          <a:lstStyle>
            <a:lvl1pPr algn="l">
              <a:defRPr sz="2200" b="1"/>
            </a:lvl1pPr>
          </a:lstStyle>
          <a:p>
            <a:r>
              <a:rPr lang="es-ES"/>
              <a:t>Haga clic para modificar el estilo de título del patrón</a:t>
            </a:r>
            <a:endParaRPr lang="es-MX"/>
          </a:p>
        </p:txBody>
      </p:sp>
      <p:sp>
        <p:nvSpPr>
          <p:cNvPr id="3" name="2 Marcador de contenido"/>
          <p:cNvSpPr>
            <a:spLocks noGrp="1"/>
          </p:cNvSpPr>
          <p:nvPr>
            <p:ph idx="1"/>
          </p:nvPr>
        </p:nvSpPr>
        <p:spPr>
          <a:xfrm>
            <a:off x="3927590" y="308193"/>
            <a:ext cx="5615825" cy="6606430"/>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502286" y="1619803"/>
            <a:ext cx="3304966" cy="5294820"/>
          </a:xfrm>
        </p:spPr>
        <p:txBody>
          <a:bodyPr/>
          <a:lstStyle>
            <a:lvl1pPr marL="0" indent="0">
              <a:buNone/>
              <a:defRPr sz="1600"/>
            </a:lvl1pPr>
            <a:lvl2pPr marL="508178" indent="0">
              <a:buNone/>
              <a:defRPr sz="1300"/>
            </a:lvl2pPr>
            <a:lvl3pPr marL="1016356" indent="0">
              <a:buNone/>
              <a:defRPr sz="1100"/>
            </a:lvl3pPr>
            <a:lvl4pPr marL="1524533" indent="0">
              <a:buNone/>
              <a:defRPr sz="1000"/>
            </a:lvl4pPr>
            <a:lvl5pPr marL="2032711" indent="0">
              <a:buNone/>
              <a:defRPr sz="1000"/>
            </a:lvl5pPr>
            <a:lvl6pPr marL="2540889" indent="0">
              <a:buNone/>
              <a:defRPr sz="1000"/>
            </a:lvl6pPr>
            <a:lvl7pPr marL="3049067" indent="0">
              <a:buNone/>
              <a:defRPr sz="1000"/>
            </a:lvl7pPr>
            <a:lvl8pPr marL="3557245" indent="0">
              <a:buNone/>
              <a:defRPr sz="1000"/>
            </a:lvl8pPr>
            <a:lvl9pPr marL="4065422"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268019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69028" y="5418455"/>
            <a:ext cx="6027420" cy="639679"/>
          </a:xfrm>
        </p:spPr>
        <p:txBody>
          <a:bodyPr anchor="b"/>
          <a:lstStyle>
            <a:lvl1pPr algn="l">
              <a:defRPr sz="22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969028" y="691641"/>
            <a:ext cx="6027420" cy="4644390"/>
          </a:xfrm>
        </p:spPr>
        <p:txBody>
          <a:bodyPr/>
          <a:lstStyle>
            <a:lvl1pPr marL="0" indent="0">
              <a:buNone/>
              <a:defRPr sz="3600"/>
            </a:lvl1pPr>
            <a:lvl2pPr marL="508178" indent="0">
              <a:buNone/>
              <a:defRPr sz="3100"/>
            </a:lvl2pPr>
            <a:lvl3pPr marL="1016356" indent="0">
              <a:buNone/>
              <a:defRPr sz="2700"/>
            </a:lvl3pPr>
            <a:lvl4pPr marL="1524533" indent="0">
              <a:buNone/>
              <a:defRPr sz="2200"/>
            </a:lvl4pPr>
            <a:lvl5pPr marL="2032711" indent="0">
              <a:buNone/>
              <a:defRPr sz="2200"/>
            </a:lvl5pPr>
            <a:lvl6pPr marL="2540889" indent="0">
              <a:buNone/>
              <a:defRPr sz="2200"/>
            </a:lvl6pPr>
            <a:lvl7pPr marL="3049067" indent="0">
              <a:buNone/>
              <a:defRPr sz="2200"/>
            </a:lvl7pPr>
            <a:lvl8pPr marL="3557245" indent="0">
              <a:buNone/>
              <a:defRPr sz="2200"/>
            </a:lvl8pPr>
            <a:lvl9pPr marL="4065422" indent="0">
              <a:buNone/>
              <a:defRPr sz="2200"/>
            </a:lvl9pPr>
          </a:lstStyle>
          <a:p>
            <a:endParaRPr lang="es-MX"/>
          </a:p>
        </p:txBody>
      </p:sp>
      <p:sp>
        <p:nvSpPr>
          <p:cNvPr id="4" name="3 Marcador de texto"/>
          <p:cNvSpPr>
            <a:spLocks noGrp="1"/>
          </p:cNvSpPr>
          <p:nvPr>
            <p:ph type="body" sz="half" idx="2"/>
          </p:nvPr>
        </p:nvSpPr>
        <p:spPr>
          <a:xfrm>
            <a:off x="1969028" y="6058134"/>
            <a:ext cx="6027420" cy="908451"/>
          </a:xfrm>
        </p:spPr>
        <p:txBody>
          <a:bodyPr/>
          <a:lstStyle>
            <a:lvl1pPr marL="0" indent="0">
              <a:buNone/>
              <a:defRPr sz="1600"/>
            </a:lvl1pPr>
            <a:lvl2pPr marL="508178" indent="0">
              <a:buNone/>
              <a:defRPr sz="1300"/>
            </a:lvl2pPr>
            <a:lvl3pPr marL="1016356" indent="0">
              <a:buNone/>
              <a:defRPr sz="1100"/>
            </a:lvl3pPr>
            <a:lvl4pPr marL="1524533" indent="0">
              <a:buNone/>
              <a:defRPr sz="1000"/>
            </a:lvl4pPr>
            <a:lvl5pPr marL="2032711" indent="0">
              <a:buNone/>
              <a:defRPr sz="1000"/>
            </a:lvl5pPr>
            <a:lvl6pPr marL="2540889" indent="0">
              <a:buNone/>
              <a:defRPr sz="1000"/>
            </a:lvl6pPr>
            <a:lvl7pPr marL="3049067" indent="0">
              <a:buNone/>
              <a:defRPr sz="1000"/>
            </a:lvl7pPr>
            <a:lvl8pPr marL="3557245" indent="0">
              <a:buNone/>
              <a:defRPr sz="1000"/>
            </a:lvl8pPr>
            <a:lvl9pPr marL="4065422"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7DE036D-E3BD-4363-AD8F-03AB5865EFC8}" type="datetimeFigureOut">
              <a:rPr lang="es-MX" smtClean="0"/>
              <a:t>01/04/2019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513BB9A-00B0-43BA-803C-33B60359E954}" type="slidenum">
              <a:rPr lang="es-MX" smtClean="0"/>
              <a:t>‹Nº›</a:t>
            </a:fld>
            <a:endParaRPr lang="es-MX"/>
          </a:p>
        </p:txBody>
      </p:sp>
    </p:spTree>
    <p:extLst>
      <p:ext uri="{BB962C8B-B14F-4D97-AF65-F5344CB8AC3E}">
        <p14:creationId xmlns:p14="http://schemas.microsoft.com/office/powerpoint/2010/main" val="4052808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02285" y="309985"/>
            <a:ext cx="9041130" cy="1290108"/>
          </a:xfrm>
          <a:prstGeom prst="rect">
            <a:avLst/>
          </a:prstGeom>
        </p:spPr>
        <p:txBody>
          <a:bodyPr vert="horz" lIns="101636" tIns="50818" rIns="101636" bIns="50818"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502285" y="1806152"/>
            <a:ext cx="9041130" cy="5108471"/>
          </a:xfrm>
          <a:prstGeom prst="rect">
            <a:avLst/>
          </a:prstGeom>
        </p:spPr>
        <p:txBody>
          <a:bodyPr vert="horz" lIns="101636" tIns="50818" rIns="101636" bIns="50818"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502285" y="7174436"/>
            <a:ext cx="2343997" cy="412118"/>
          </a:xfrm>
          <a:prstGeom prst="rect">
            <a:avLst/>
          </a:prstGeom>
        </p:spPr>
        <p:txBody>
          <a:bodyPr vert="horz" lIns="101636" tIns="50818" rIns="101636" bIns="50818" rtlCol="0" anchor="ctr"/>
          <a:lstStyle>
            <a:lvl1pPr algn="l">
              <a:defRPr sz="1300">
                <a:solidFill>
                  <a:schemeClr val="tx1">
                    <a:tint val="75000"/>
                  </a:schemeClr>
                </a:solidFill>
              </a:defRPr>
            </a:lvl1pPr>
          </a:lstStyle>
          <a:p>
            <a:fld id="{57DE036D-E3BD-4363-AD8F-03AB5865EFC8}" type="datetimeFigureOut">
              <a:rPr lang="es-MX" smtClean="0"/>
              <a:t>01/04/2019</a:t>
            </a:fld>
            <a:endParaRPr lang="es-MX"/>
          </a:p>
        </p:txBody>
      </p:sp>
      <p:sp>
        <p:nvSpPr>
          <p:cNvPr id="5" name="4 Marcador de pie de página"/>
          <p:cNvSpPr>
            <a:spLocks noGrp="1"/>
          </p:cNvSpPr>
          <p:nvPr>
            <p:ph type="ftr" sz="quarter" idx="3"/>
          </p:nvPr>
        </p:nvSpPr>
        <p:spPr>
          <a:xfrm>
            <a:off x="3432281" y="7174436"/>
            <a:ext cx="3181138" cy="412118"/>
          </a:xfrm>
          <a:prstGeom prst="rect">
            <a:avLst/>
          </a:prstGeom>
        </p:spPr>
        <p:txBody>
          <a:bodyPr vert="horz" lIns="101636" tIns="50818" rIns="101636" bIns="50818" rtlCol="0" anchor="ctr"/>
          <a:lstStyle>
            <a:lvl1pPr algn="ctr">
              <a:defRPr sz="13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7199418" y="7174436"/>
            <a:ext cx="2343997" cy="412118"/>
          </a:xfrm>
          <a:prstGeom prst="rect">
            <a:avLst/>
          </a:prstGeom>
        </p:spPr>
        <p:txBody>
          <a:bodyPr vert="horz" lIns="101636" tIns="50818" rIns="101636" bIns="50818" rtlCol="0" anchor="ctr"/>
          <a:lstStyle>
            <a:lvl1pPr algn="r">
              <a:defRPr sz="1300">
                <a:solidFill>
                  <a:schemeClr val="tx1">
                    <a:tint val="75000"/>
                  </a:schemeClr>
                </a:solidFill>
              </a:defRPr>
            </a:lvl1pPr>
          </a:lstStyle>
          <a:p>
            <a:fld id="{F513BB9A-00B0-43BA-803C-33B60359E954}" type="slidenum">
              <a:rPr lang="es-MX" smtClean="0"/>
              <a:t>‹Nº›</a:t>
            </a:fld>
            <a:endParaRPr lang="es-MX"/>
          </a:p>
        </p:txBody>
      </p:sp>
    </p:spTree>
    <p:extLst>
      <p:ext uri="{BB962C8B-B14F-4D97-AF65-F5344CB8AC3E}">
        <p14:creationId xmlns:p14="http://schemas.microsoft.com/office/powerpoint/2010/main" val="4287582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6356" rtl="0" eaLnBrk="1" latinLnBrk="0" hangingPunct="1">
        <a:spcBef>
          <a:spcPct val="0"/>
        </a:spcBef>
        <a:buNone/>
        <a:defRPr sz="4900" kern="1200">
          <a:solidFill>
            <a:schemeClr val="tx1"/>
          </a:solidFill>
          <a:latin typeface="+mj-lt"/>
          <a:ea typeface="+mj-ea"/>
          <a:cs typeface="+mj-cs"/>
        </a:defRPr>
      </a:lvl1pPr>
    </p:titleStyle>
    <p:body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s-MX"/>
      </a:defPPr>
      <a:lvl1pPr marL="0" algn="l" defTabSz="1016356" rtl="0" eaLnBrk="1" latinLnBrk="0" hangingPunct="1">
        <a:defRPr sz="2000" kern="1200">
          <a:solidFill>
            <a:schemeClr val="tx1"/>
          </a:solidFill>
          <a:latin typeface="+mn-lt"/>
          <a:ea typeface="+mn-ea"/>
          <a:cs typeface="+mn-cs"/>
        </a:defRPr>
      </a:lvl1pPr>
      <a:lvl2pPr marL="508178" algn="l" defTabSz="1016356" rtl="0" eaLnBrk="1" latinLnBrk="0" hangingPunct="1">
        <a:defRPr sz="2000" kern="1200">
          <a:solidFill>
            <a:schemeClr val="tx1"/>
          </a:solidFill>
          <a:latin typeface="+mn-lt"/>
          <a:ea typeface="+mn-ea"/>
          <a:cs typeface="+mn-cs"/>
        </a:defRPr>
      </a:lvl2pPr>
      <a:lvl3pPr marL="1016356" algn="l" defTabSz="1016356" rtl="0" eaLnBrk="1" latinLnBrk="0" hangingPunct="1">
        <a:defRPr sz="2000" kern="1200">
          <a:solidFill>
            <a:schemeClr val="tx1"/>
          </a:solidFill>
          <a:latin typeface="+mn-lt"/>
          <a:ea typeface="+mn-ea"/>
          <a:cs typeface="+mn-cs"/>
        </a:defRPr>
      </a:lvl3pPr>
      <a:lvl4pPr marL="1524533" algn="l" defTabSz="1016356" rtl="0" eaLnBrk="1" latinLnBrk="0" hangingPunct="1">
        <a:defRPr sz="2000" kern="1200">
          <a:solidFill>
            <a:schemeClr val="tx1"/>
          </a:solidFill>
          <a:latin typeface="+mn-lt"/>
          <a:ea typeface="+mn-ea"/>
          <a:cs typeface="+mn-cs"/>
        </a:defRPr>
      </a:lvl4pPr>
      <a:lvl5pPr marL="2032711" algn="l" defTabSz="1016356" rtl="0" eaLnBrk="1" latinLnBrk="0" hangingPunct="1">
        <a:defRPr sz="2000" kern="1200">
          <a:solidFill>
            <a:schemeClr val="tx1"/>
          </a:solidFill>
          <a:latin typeface="+mn-lt"/>
          <a:ea typeface="+mn-ea"/>
          <a:cs typeface="+mn-cs"/>
        </a:defRPr>
      </a:lvl5pPr>
      <a:lvl6pPr marL="2540889" algn="l" defTabSz="1016356" rtl="0" eaLnBrk="1" latinLnBrk="0" hangingPunct="1">
        <a:defRPr sz="2000" kern="1200">
          <a:solidFill>
            <a:schemeClr val="tx1"/>
          </a:solidFill>
          <a:latin typeface="+mn-lt"/>
          <a:ea typeface="+mn-ea"/>
          <a:cs typeface="+mn-cs"/>
        </a:defRPr>
      </a:lvl6pPr>
      <a:lvl7pPr marL="3049067" algn="l" defTabSz="1016356" rtl="0" eaLnBrk="1" latinLnBrk="0" hangingPunct="1">
        <a:defRPr sz="2000" kern="1200">
          <a:solidFill>
            <a:schemeClr val="tx1"/>
          </a:solidFill>
          <a:latin typeface="+mn-lt"/>
          <a:ea typeface="+mn-ea"/>
          <a:cs typeface="+mn-cs"/>
        </a:defRPr>
      </a:lvl7pPr>
      <a:lvl8pPr marL="3557245" algn="l" defTabSz="1016356" rtl="0" eaLnBrk="1" latinLnBrk="0" hangingPunct="1">
        <a:defRPr sz="2000" kern="1200">
          <a:solidFill>
            <a:schemeClr val="tx1"/>
          </a:solidFill>
          <a:latin typeface="+mn-lt"/>
          <a:ea typeface="+mn-ea"/>
          <a:cs typeface="+mn-cs"/>
        </a:defRPr>
      </a:lvl8pPr>
      <a:lvl9pPr marL="4065422" algn="l" defTabSz="101635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13.png"/><Relationship Id="rId12"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6.png"/><Relationship Id="rId5" Type="http://schemas.openxmlformats.org/officeDocument/2006/relationships/image" Target="../media/image11.png"/><Relationship Id="rId10" Type="http://schemas.openxmlformats.org/officeDocument/2006/relationships/image" Target="../media/image15.png"/><Relationship Id="rId4" Type="http://schemas.openxmlformats.org/officeDocument/2006/relationships/image" Target="../media/image10.pn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2" name="Rectángulo 21"/>
          <p:cNvSpPr/>
          <p:nvPr/>
        </p:nvSpPr>
        <p:spPr>
          <a:xfrm>
            <a:off x="630362" y="2286149"/>
            <a:ext cx="8856984" cy="5184576"/>
          </a:xfrm>
          <a:prstGeom prst="rect">
            <a:avLst/>
          </a:prstGeom>
          <a:solidFill>
            <a:srgbClr val="904C7D"/>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Título 1"/>
          <p:cNvSpPr>
            <a:spLocks noGrp="1"/>
          </p:cNvSpPr>
          <p:nvPr>
            <p:ph type="ctrTitle"/>
          </p:nvPr>
        </p:nvSpPr>
        <p:spPr>
          <a:xfrm>
            <a:off x="846386" y="2570894"/>
            <a:ext cx="8413721" cy="4683807"/>
          </a:xfrm>
        </p:spPr>
        <p:txBody>
          <a:bodyPr>
            <a:noAutofit/>
          </a:bodyPr>
          <a:lstStyle/>
          <a:p>
            <a:r>
              <a:rPr lang="es-MX" sz="2800" b="1" dirty="0">
                <a:solidFill>
                  <a:schemeClr val="bg1">
                    <a:lumMod val="95000"/>
                  </a:schemeClr>
                </a:solidFill>
                <a:latin typeface="Century Gothic" panose="020B0502020202020204" pitchFamily="34" charset="0"/>
              </a:rPr>
              <a:t>Resultados de la verificación con efectos vinculantes a las obligaciones establecidas en el Título Quinto de la Ley General de Transparencia y Acceso a la Información Pública</a:t>
            </a:r>
            <a:endParaRPr lang="es-MX" sz="3200" b="1" dirty="0">
              <a:solidFill>
                <a:schemeClr val="bg1">
                  <a:lumMod val="95000"/>
                </a:schemeClr>
              </a:solidFill>
              <a:latin typeface="Century Gothic" panose="020B0502020202020204" pitchFamily="34" charset="0"/>
              <a:cs typeface="Arial" panose="020B0604020202020204" pitchFamily="34" charset="0"/>
            </a:endParaRPr>
          </a:p>
        </p:txBody>
      </p:sp>
      <p:sp>
        <p:nvSpPr>
          <p:cNvPr id="23" name="CuadroTexto 22"/>
          <p:cNvSpPr txBox="1"/>
          <p:nvPr/>
        </p:nvSpPr>
        <p:spPr>
          <a:xfrm>
            <a:off x="7975178" y="7038677"/>
            <a:ext cx="1122423" cy="276999"/>
          </a:xfrm>
          <a:prstGeom prst="rect">
            <a:avLst/>
          </a:prstGeom>
          <a:noFill/>
        </p:spPr>
        <p:txBody>
          <a:bodyPr wrap="none" rtlCol="0">
            <a:spAutoFit/>
          </a:bodyPr>
          <a:lstStyle/>
          <a:p>
            <a:r>
              <a:rPr lang="es-MX" sz="1200" b="1" dirty="0">
                <a:solidFill>
                  <a:schemeClr val="bg1">
                    <a:lumMod val="95000"/>
                  </a:schemeClr>
                </a:solidFill>
                <a:latin typeface="Century Gothic" panose="020B0502020202020204" pitchFamily="34" charset="0"/>
              </a:rPr>
              <a:t>MARZO 2019</a:t>
            </a:r>
            <a:endParaRPr lang="es-MX" sz="1200" dirty="0"/>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b="12469"/>
          <a:stretch/>
        </p:blipFill>
        <p:spPr>
          <a:xfrm>
            <a:off x="1314737" y="168628"/>
            <a:ext cx="7380521" cy="1973505"/>
          </a:xfrm>
          <a:prstGeom prst="rect">
            <a:avLst/>
          </a:prstGeom>
        </p:spPr>
      </p:pic>
    </p:spTree>
    <p:extLst>
      <p:ext uri="{BB962C8B-B14F-4D97-AF65-F5344CB8AC3E}">
        <p14:creationId xmlns:p14="http://schemas.microsoft.com/office/powerpoint/2010/main" val="1864874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6" y="-1935"/>
            <a:ext cx="10040982" cy="7736495"/>
          </a:xfrm>
          <a:prstGeom prst="rect">
            <a:avLst/>
          </a:prstGeom>
        </p:spPr>
      </p:pic>
      <p:sp>
        <p:nvSpPr>
          <p:cNvPr id="6" name="Rectángulo 5"/>
          <p:cNvSpPr/>
          <p:nvPr/>
        </p:nvSpPr>
        <p:spPr>
          <a:xfrm>
            <a:off x="1278434" y="57539"/>
            <a:ext cx="8882560"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Resultados de la verificación fase II</a:t>
            </a:r>
          </a:p>
        </p:txBody>
      </p:sp>
      <p:pic>
        <p:nvPicPr>
          <p:cNvPr id="2050" name="Picture 2" descr="Imagen relacionada"/>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9780" y="2205300"/>
            <a:ext cx="4172529" cy="4172530"/>
          </a:xfrm>
          <a:prstGeom prst="rect">
            <a:avLst/>
          </a:prstGeom>
          <a:noFill/>
          <a:extLst>
            <a:ext uri="{909E8E84-426E-40DD-AFC4-6F175D3DCCD1}">
              <a14:hiddenFill xmlns:a14="http://schemas.microsoft.com/office/drawing/2010/main">
                <a:solidFill>
                  <a:srgbClr val="FFFFFF"/>
                </a:solidFill>
              </a14:hiddenFill>
            </a:ext>
          </a:extLst>
        </p:spPr>
      </p:pic>
      <p:sp>
        <p:nvSpPr>
          <p:cNvPr id="2" name="Elipse 1"/>
          <p:cNvSpPr/>
          <p:nvPr/>
        </p:nvSpPr>
        <p:spPr>
          <a:xfrm>
            <a:off x="1125830" y="5227698"/>
            <a:ext cx="1159650" cy="1052471"/>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837</a:t>
            </a:r>
          </a:p>
        </p:txBody>
      </p:sp>
      <p:sp>
        <p:nvSpPr>
          <p:cNvPr id="7" name="Rectángulo 6"/>
          <p:cNvSpPr/>
          <p:nvPr/>
        </p:nvSpPr>
        <p:spPr>
          <a:xfrm>
            <a:off x="308861" y="6008585"/>
            <a:ext cx="2768757" cy="42917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Sujetos Obligados*</a:t>
            </a:r>
          </a:p>
        </p:txBody>
      </p:sp>
      <p:sp>
        <p:nvSpPr>
          <p:cNvPr id="11" name="CuadroTexto 10"/>
          <p:cNvSpPr txBox="1"/>
          <p:nvPr/>
        </p:nvSpPr>
        <p:spPr>
          <a:xfrm>
            <a:off x="0" y="1321022"/>
            <a:ext cx="6743375" cy="954107"/>
          </a:xfrm>
          <a:prstGeom prst="rect">
            <a:avLst/>
          </a:prstGeom>
          <a:noFill/>
        </p:spPr>
        <p:txBody>
          <a:bodyPr wrap="square" rtlCol="0">
            <a:spAutoFit/>
          </a:bodyPr>
          <a:lstStyle/>
          <a:p>
            <a:r>
              <a:rPr lang="es-MX" sz="2800" dirty="0">
                <a:latin typeface="Calibri" panose="020F0502020204030204" pitchFamily="34" charset="0"/>
                <a:ea typeface="Times New Roman" panose="02020603050405020304" pitchFamily="18" charset="0"/>
              </a:rPr>
              <a:t>Se dio seguimiento a la información publicada de:</a:t>
            </a:r>
            <a:endParaRPr lang="es-MX" sz="2800" dirty="0"/>
          </a:p>
        </p:txBody>
      </p:sp>
      <p:grpSp>
        <p:nvGrpSpPr>
          <p:cNvPr id="16" name="Grupo 15"/>
          <p:cNvGrpSpPr/>
          <p:nvPr/>
        </p:nvGrpSpPr>
        <p:grpSpPr>
          <a:xfrm>
            <a:off x="5454898" y="1566069"/>
            <a:ext cx="3888432" cy="1571152"/>
            <a:chOff x="4014738" y="2127027"/>
            <a:chExt cx="3888432" cy="1571152"/>
          </a:xfrm>
          <a:solidFill>
            <a:schemeClr val="accent6"/>
          </a:solidFill>
        </p:grpSpPr>
        <p:sp>
          <p:nvSpPr>
            <p:cNvPr id="18" name="Elipse 17"/>
            <p:cNvSpPr/>
            <p:nvPr/>
          </p:nvSpPr>
          <p:spPr>
            <a:xfrm>
              <a:off x="5022851" y="2127027"/>
              <a:ext cx="1800200" cy="1294677"/>
            </a:xfrm>
            <a:prstGeom prst="ellipse">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87.91</a:t>
              </a:r>
              <a:r>
                <a:rPr lang="es-MX" sz="2400" b="1" dirty="0"/>
                <a:t>%</a:t>
              </a:r>
            </a:p>
          </p:txBody>
        </p:sp>
        <p:sp>
          <p:nvSpPr>
            <p:cNvPr id="19" name="Rectángulo 18"/>
            <p:cNvSpPr/>
            <p:nvPr/>
          </p:nvSpPr>
          <p:spPr>
            <a:xfrm>
              <a:off x="4014738" y="3145229"/>
              <a:ext cx="3888432" cy="552950"/>
            </a:xfrm>
            <a:prstGeom prst="rect">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Promedio de Cumplimiento</a:t>
              </a:r>
            </a:p>
          </p:txBody>
        </p:sp>
      </p:grpSp>
      <p:sp>
        <p:nvSpPr>
          <p:cNvPr id="22" name="Elipse 21"/>
          <p:cNvSpPr/>
          <p:nvPr/>
        </p:nvSpPr>
        <p:spPr>
          <a:xfrm>
            <a:off x="6647914" y="3294261"/>
            <a:ext cx="1430393" cy="1178365"/>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t>351</a:t>
            </a:r>
          </a:p>
        </p:txBody>
      </p:sp>
      <p:sp>
        <p:nvSpPr>
          <p:cNvPr id="23" name="Rectángulo 22"/>
          <p:cNvSpPr/>
          <p:nvPr/>
        </p:nvSpPr>
        <p:spPr>
          <a:xfrm>
            <a:off x="5454898" y="4268335"/>
            <a:ext cx="3888431" cy="82240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Sujetos Obligados con cumplimiento del 100%</a:t>
            </a:r>
          </a:p>
        </p:txBody>
      </p:sp>
      <p:grpSp>
        <p:nvGrpSpPr>
          <p:cNvPr id="20" name="Grupo 19"/>
          <p:cNvGrpSpPr/>
          <p:nvPr/>
        </p:nvGrpSpPr>
        <p:grpSpPr>
          <a:xfrm>
            <a:off x="5454898" y="5310485"/>
            <a:ext cx="3888431" cy="1420227"/>
            <a:chOff x="5845067" y="5696035"/>
            <a:chExt cx="3169427" cy="1420227"/>
          </a:xfrm>
          <a:solidFill>
            <a:schemeClr val="accent6"/>
          </a:solidFill>
        </p:grpSpPr>
        <p:sp>
          <p:nvSpPr>
            <p:cNvPr id="24" name="Elipse 23"/>
            <p:cNvSpPr/>
            <p:nvPr/>
          </p:nvSpPr>
          <p:spPr>
            <a:xfrm>
              <a:off x="6849956" y="5696035"/>
              <a:ext cx="1159650" cy="1052471"/>
            </a:xfrm>
            <a:prstGeom prst="ellipse">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t>26</a:t>
              </a:r>
            </a:p>
          </p:txBody>
        </p:sp>
        <p:sp>
          <p:nvSpPr>
            <p:cNvPr id="25" name="Rectángulo 24"/>
            <p:cNvSpPr/>
            <p:nvPr/>
          </p:nvSpPr>
          <p:spPr>
            <a:xfrm>
              <a:off x="5845067" y="6529043"/>
              <a:ext cx="3169427" cy="587219"/>
            </a:xfrm>
            <a:prstGeom prst="rect">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Sujetos Obligados con cero puntos</a:t>
              </a:r>
            </a:p>
          </p:txBody>
        </p:sp>
      </p:grpSp>
      <p:cxnSp>
        <p:nvCxnSpPr>
          <p:cNvPr id="26" name="Conector recto 25"/>
          <p:cNvCxnSpPr>
            <a:endCxn id="19" idx="1"/>
          </p:cNvCxnSpPr>
          <p:nvPr/>
        </p:nvCxnSpPr>
        <p:spPr>
          <a:xfrm flipV="1">
            <a:off x="2390891" y="2860746"/>
            <a:ext cx="3064007" cy="95381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a:endCxn id="23" idx="1"/>
          </p:cNvCxnSpPr>
          <p:nvPr/>
        </p:nvCxnSpPr>
        <p:spPr>
          <a:xfrm>
            <a:off x="2420786" y="3883444"/>
            <a:ext cx="3034112" cy="79609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a:endCxn id="25" idx="1"/>
          </p:cNvCxnSpPr>
          <p:nvPr/>
        </p:nvCxnSpPr>
        <p:spPr>
          <a:xfrm>
            <a:off x="2420786" y="3858561"/>
            <a:ext cx="3034112" cy="2578542"/>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CuadroTexto 2"/>
          <p:cNvSpPr txBox="1"/>
          <p:nvPr/>
        </p:nvSpPr>
        <p:spPr>
          <a:xfrm>
            <a:off x="1656126" y="6894661"/>
            <a:ext cx="6967124" cy="738664"/>
          </a:xfrm>
          <a:prstGeom prst="rect">
            <a:avLst/>
          </a:prstGeom>
          <a:noFill/>
        </p:spPr>
        <p:txBody>
          <a:bodyPr wrap="square" rtlCol="0">
            <a:spAutoFit/>
          </a:bodyPr>
          <a:lstStyle/>
          <a:p>
            <a:pPr algn="just"/>
            <a:r>
              <a:rPr lang="es-MX" sz="1400" dirty="0"/>
              <a:t>* Sujetos Obligados que tuvieron requerimientos para cumplirse en los periodos establecidos por la Ley. El Sindicato Nacional Democrático de los Trabajadores de la Secretaría de Cultura / Sector </a:t>
            </a:r>
            <a:r>
              <a:rPr lang="es-MX" sz="1400" dirty="0" err="1"/>
              <a:t>INBAL</a:t>
            </a:r>
            <a:r>
              <a:rPr lang="es-MX" sz="1400" dirty="0"/>
              <a:t> se dio de baja del Padrón de sujetos obligados</a:t>
            </a:r>
          </a:p>
        </p:txBody>
      </p:sp>
      <p:pic>
        <p:nvPicPr>
          <p:cNvPr id="21" name="Imagen 20"/>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27" name="CuadroTexto 26"/>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10</a:t>
            </a:r>
          </a:p>
        </p:txBody>
      </p:sp>
    </p:spTree>
    <p:extLst>
      <p:ext uri="{BB962C8B-B14F-4D97-AF65-F5344CB8AC3E}">
        <p14:creationId xmlns:p14="http://schemas.microsoft.com/office/powerpoint/2010/main" val="1533227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62" y="0"/>
            <a:ext cx="10040982" cy="7736495"/>
          </a:xfrm>
          <a:prstGeom prst="rect">
            <a:avLst/>
          </a:prstGeom>
        </p:spPr>
      </p:pic>
      <p:sp>
        <p:nvSpPr>
          <p:cNvPr id="6" name="Rectángulo 5"/>
          <p:cNvSpPr/>
          <p:nvPr/>
        </p:nvSpPr>
        <p:spPr>
          <a:xfrm>
            <a:off x="1062410" y="57539"/>
            <a:ext cx="8882560"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Resultados de la verificación fase II</a:t>
            </a:r>
          </a:p>
        </p:txBody>
      </p:sp>
      <p:sp>
        <p:nvSpPr>
          <p:cNvPr id="2" name="Rectángulo 1"/>
          <p:cNvSpPr/>
          <p:nvPr/>
        </p:nvSpPr>
        <p:spPr>
          <a:xfrm>
            <a:off x="350813" y="4917540"/>
            <a:ext cx="9289032" cy="1815882"/>
          </a:xfrm>
          <a:prstGeom prst="rect">
            <a:avLst/>
          </a:prstGeom>
        </p:spPr>
        <p:txBody>
          <a:bodyPr wrap="square">
            <a:spAutoFit/>
          </a:bodyPr>
          <a:lstStyle/>
          <a:p>
            <a:pPr algn="just"/>
            <a:r>
              <a:rPr lang="es-ES" sz="2800" dirty="0">
                <a:ea typeface="Times New Roman" panose="02020603050405020304" pitchFamily="18" charset="0"/>
              </a:rPr>
              <a:t>El promedio general de cumplimiento alcanzado es de 87.91 puntos, resultado que significa un avance de 25.04 puntos respecto de la verificación diagnóstica que se realizó en 2017, en la que se obtuvo el promedio general de 62.87 puntos. </a:t>
            </a:r>
            <a:endParaRPr lang="es-MX" sz="2800" dirty="0">
              <a:ea typeface="Times New Roman" panose="02020603050405020304" pitchFamily="18" charset="0"/>
            </a:endParaRPr>
          </a:p>
        </p:txBody>
      </p:sp>
      <p:grpSp>
        <p:nvGrpSpPr>
          <p:cNvPr id="7" name="Grupo 6"/>
          <p:cNvGrpSpPr/>
          <p:nvPr/>
        </p:nvGrpSpPr>
        <p:grpSpPr>
          <a:xfrm>
            <a:off x="3366666" y="2286149"/>
            <a:ext cx="3987961" cy="2226111"/>
            <a:chOff x="4014738" y="2127027"/>
            <a:chExt cx="3888432" cy="1571152"/>
          </a:xfrm>
          <a:solidFill>
            <a:schemeClr val="accent6"/>
          </a:solidFill>
        </p:grpSpPr>
        <p:sp>
          <p:nvSpPr>
            <p:cNvPr id="8" name="Elipse 7"/>
            <p:cNvSpPr/>
            <p:nvPr/>
          </p:nvSpPr>
          <p:spPr>
            <a:xfrm>
              <a:off x="5022851" y="2127027"/>
              <a:ext cx="1800200" cy="1294677"/>
            </a:xfrm>
            <a:prstGeom prst="ellipse">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87.91</a:t>
              </a:r>
              <a:r>
                <a:rPr lang="es-MX" sz="2400" b="1" dirty="0"/>
                <a:t>%</a:t>
              </a:r>
            </a:p>
          </p:txBody>
        </p:sp>
        <p:sp>
          <p:nvSpPr>
            <p:cNvPr id="9" name="Rectángulo 8"/>
            <p:cNvSpPr/>
            <p:nvPr/>
          </p:nvSpPr>
          <p:spPr>
            <a:xfrm>
              <a:off x="4014738" y="3145229"/>
              <a:ext cx="3888432" cy="552950"/>
            </a:xfrm>
            <a:prstGeom prst="rect">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Promedio de Cumplimiento</a:t>
              </a:r>
            </a:p>
          </p:txBody>
        </p:sp>
      </p:grpSp>
      <p:pic>
        <p:nvPicPr>
          <p:cNvPr id="10" name="Imagen 9"/>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1" name="CuadroTexto 10"/>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11</a:t>
            </a:r>
          </a:p>
        </p:txBody>
      </p:sp>
    </p:spTree>
    <p:extLst>
      <p:ext uri="{BB962C8B-B14F-4D97-AF65-F5344CB8AC3E}">
        <p14:creationId xmlns:p14="http://schemas.microsoft.com/office/powerpoint/2010/main" val="2411386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59" y="2077"/>
            <a:ext cx="10040982" cy="7736495"/>
          </a:xfrm>
          <a:prstGeom prst="rect">
            <a:avLst/>
          </a:prstGeom>
        </p:spPr>
      </p:pic>
      <p:sp>
        <p:nvSpPr>
          <p:cNvPr id="8" name="16 Rectángulo"/>
          <p:cNvSpPr/>
          <p:nvPr/>
        </p:nvSpPr>
        <p:spPr>
          <a:xfrm>
            <a:off x="486346" y="4642221"/>
            <a:ext cx="781278" cy="988713"/>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6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3</a:t>
            </a:r>
          </a:p>
        </p:txBody>
      </p:sp>
      <p:sp>
        <p:nvSpPr>
          <p:cNvPr id="6" name="Marcador de contenido 4"/>
          <p:cNvSpPr txBox="1">
            <a:spLocks/>
          </p:cNvSpPr>
          <p:nvPr/>
        </p:nvSpPr>
        <p:spPr>
          <a:xfrm>
            <a:off x="1494458" y="4622354"/>
            <a:ext cx="8064896" cy="936104"/>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Font typeface="Arial" panose="020B0604020202020204" pitchFamily="34" charset="0"/>
              <a:buNone/>
            </a:pPr>
            <a:r>
              <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Resultados finales por sector</a:t>
            </a:r>
          </a:p>
        </p:txBody>
      </p:sp>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2358678" y="552012"/>
            <a:ext cx="4896544" cy="1530193"/>
          </a:xfrm>
          <a:prstGeom prst="rect">
            <a:avLst/>
          </a:prstGeom>
        </p:spPr>
      </p:pic>
      <p:sp>
        <p:nvSpPr>
          <p:cNvPr id="7" name="CuadroTexto 6"/>
          <p:cNvSpPr txBox="1"/>
          <p:nvPr/>
        </p:nvSpPr>
        <p:spPr>
          <a:xfrm>
            <a:off x="9343330" y="7142410"/>
            <a:ext cx="490784" cy="400110"/>
          </a:xfrm>
          <a:prstGeom prst="rect">
            <a:avLst/>
          </a:prstGeom>
          <a:noFill/>
        </p:spPr>
        <p:txBody>
          <a:bodyPr wrap="square" rtlCol="0">
            <a:spAutoFit/>
          </a:bodyPr>
          <a:lstStyle/>
          <a:p>
            <a:pPr algn="ctr"/>
            <a:r>
              <a:rPr lang="es-MX" b="1" dirty="0">
                <a:solidFill>
                  <a:schemeClr val="bg1"/>
                </a:solidFill>
              </a:rPr>
              <a:t>12</a:t>
            </a:r>
          </a:p>
        </p:txBody>
      </p:sp>
    </p:spTree>
    <p:extLst>
      <p:ext uri="{BB962C8B-B14F-4D97-AF65-F5344CB8AC3E}">
        <p14:creationId xmlns:p14="http://schemas.microsoft.com/office/powerpoint/2010/main" val="1248287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3" y="0"/>
            <a:ext cx="10040982" cy="7736495"/>
          </a:xfrm>
          <a:prstGeom prst="rect">
            <a:avLst/>
          </a:prstGeom>
        </p:spPr>
      </p:pic>
      <p:sp>
        <p:nvSpPr>
          <p:cNvPr id="6" name="Rectángulo 5"/>
          <p:cNvSpPr/>
          <p:nvPr/>
        </p:nvSpPr>
        <p:spPr>
          <a:xfrm>
            <a:off x="4139354" y="164387"/>
            <a:ext cx="5506636"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Resultados por sector</a:t>
            </a:r>
          </a:p>
        </p:txBody>
      </p:sp>
      <p:pic>
        <p:nvPicPr>
          <p:cNvPr id="4098" name="Picture 2" descr="Resultado de imagen para corte justicia png"/>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6752" y="1785548"/>
            <a:ext cx="1154363" cy="103763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parlamento png"/>
          <p:cNvPicPr>
            <a:picLocks noChangeAspect="1" noChangeArrowheads="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38099" y="1522343"/>
            <a:ext cx="1411878" cy="141187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sindicato png"/>
          <p:cNvPicPr>
            <a:picLocks noChangeAspect="1" noChangeArrowheads="1"/>
          </p:cNvPicPr>
          <p:nvPr/>
        </p:nvPicPr>
        <p:blipFill>
          <a:blip r:embed="rId6" cstate="print">
            <a:clrChange>
              <a:clrFrom>
                <a:srgbClr val="FFFFFF"/>
              </a:clrFrom>
              <a:clrTo>
                <a:srgbClr val="FFFFFF">
                  <a:alpha val="0"/>
                </a:srgbClr>
              </a:clrTo>
            </a:clrChange>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6975558" y="4703567"/>
            <a:ext cx="1397577" cy="89495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upo 1"/>
          <p:cNvGrpSpPr/>
          <p:nvPr/>
        </p:nvGrpSpPr>
        <p:grpSpPr>
          <a:xfrm>
            <a:off x="198314" y="3087779"/>
            <a:ext cx="2021460" cy="1044059"/>
            <a:chOff x="342330" y="4049626"/>
            <a:chExt cx="2570964" cy="1158353"/>
          </a:xfrm>
          <a:solidFill>
            <a:schemeClr val="accent2">
              <a:lumMod val="75000"/>
            </a:schemeClr>
          </a:solidFill>
        </p:grpSpPr>
        <p:sp>
          <p:nvSpPr>
            <p:cNvPr id="9" name="Elipse 8"/>
            <p:cNvSpPr/>
            <p:nvPr/>
          </p:nvSpPr>
          <p:spPr>
            <a:xfrm>
              <a:off x="1003901" y="4049626"/>
              <a:ext cx="1247821" cy="967655"/>
            </a:xfrm>
            <a:prstGeom prst="ellipse">
              <a:avLst/>
            </a:prstGeom>
            <a:gr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100%</a:t>
              </a:r>
            </a:p>
          </p:txBody>
        </p:sp>
        <p:sp>
          <p:nvSpPr>
            <p:cNvPr id="10" name="Rectángulo 9"/>
            <p:cNvSpPr/>
            <p:nvPr/>
          </p:nvSpPr>
          <p:spPr>
            <a:xfrm>
              <a:off x="342330" y="4813389"/>
              <a:ext cx="2570964" cy="394590"/>
            </a:xfrm>
            <a:prstGeom prst="rect">
              <a:avLst/>
            </a:prstGeom>
            <a:gr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Poder Judicial</a:t>
              </a:r>
            </a:p>
          </p:txBody>
        </p:sp>
      </p:grpSp>
      <p:grpSp>
        <p:nvGrpSpPr>
          <p:cNvPr id="12" name="Grupo 11"/>
          <p:cNvGrpSpPr/>
          <p:nvPr/>
        </p:nvGrpSpPr>
        <p:grpSpPr>
          <a:xfrm>
            <a:off x="2843700" y="3150245"/>
            <a:ext cx="1935132" cy="963753"/>
            <a:chOff x="342330" y="4049626"/>
            <a:chExt cx="2570964" cy="1158353"/>
          </a:xfrm>
          <a:solidFill>
            <a:schemeClr val="accent5">
              <a:lumMod val="75000"/>
            </a:schemeClr>
          </a:solidFill>
        </p:grpSpPr>
        <p:sp>
          <p:nvSpPr>
            <p:cNvPr id="13" name="Elipse 12"/>
            <p:cNvSpPr/>
            <p:nvPr/>
          </p:nvSpPr>
          <p:spPr>
            <a:xfrm>
              <a:off x="1003901" y="4049626"/>
              <a:ext cx="1247821" cy="967655"/>
            </a:xfrm>
            <a:prstGeom prst="ellipse">
              <a:avLst/>
            </a:prstGeom>
            <a:grp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100%</a:t>
              </a:r>
            </a:p>
          </p:txBody>
        </p:sp>
        <p:sp>
          <p:nvSpPr>
            <p:cNvPr id="14" name="Rectángulo 13"/>
            <p:cNvSpPr/>
            <p:nvPr/>
          </p:nvSpPr>
          <p:spPr>
            <a:xfrm>
              <a:off x="342330" y="4813389"/>
              <a:ext cx="2570964" cy="394590"/>
            </a:xfrm>
            <a:prstGeom prst="rect">
              <a:avLst/>
            </a:prstGeom>
            <a:grp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Poder Legislativo</a:t>
              </a:r>
            </a:p>
          </p:txBody>
        </p:sp>
      </p:grpSp>
      <p:grpSp>
        <p:nvGrpSpPr>
          <p:cNvPr id="15" name="Grupo 14"/>
          <p:cNvGrpSpPr/>
          <p:nvPr/>
        </p:nvGrpSpPr>
        <p:grpSpPr>
          <a:xfrm>
            <a:off x="6679034" y="5814541"/>
            <a:ext cx="1908264" cy="936104"/>
            <a:chOff x="342330" y="4036282"/>
            <a:chExt cx="2570964" cy="1171697"/>
          </a:xfrm>
          <a:solidFill>
            <a:schemeClr val="bg2">
              <a:lumMod val="25000"/>
            </a:schemeClr>
          </a:solidFill>
        </p:grpSpPr>
        <p:sp>
          <p:nvSpPr>
            <p:cNvPr id="16" name="Elipse 15"/>
            <p:cNvSpPr/>
            <p:nvPr/>
          </p:nvSpPr>
          <p:spPr>
            <a:xfrm>
              <a:off x="822934" y="4036282"/>
              <a:ext cx="1609755" cy="967655"/>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74.97%</a:t>
              </a:r>
            </a:p>
          </p:txBody>
        </p:sp>
        <p:sp>
          <p:nvSpPr>
            <p:cNvPr id="17" name="Rectángulo 16"/>
            <p:cNvSpPr/>
            <p:nvPr/>
          </p:nvSpPr>
          <p:spPr>
            <a:xfrm>
              <a:off x="342330" y="4813389"/>
              <a:ext cx="2570964" cy="394590"/>
            </a:xfrm>
            <a:prstGeom prst="rect">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Sindicatos</a:t>
              </a:r>
            </a:p>
          </p:txBody>
        </p:sp>
      </p:grpSp>
      <p:sp>
        <p:nvSpPr>
          <p:cNvPr id="3" name="AutoShape 2" descr="Resultado de imagen para poder ejecutivo png"/>
          <p:cNvSpPr>
            <a:spLocks noChangeAspect="1" noChangeArrowheads="1"/>
          </p:cNvSpPr>
          <p:nvPr/>
        </p:nvSpPr>
        <p:spPr bwMode="auto">
          <a:xfrm>
            <a:off x="4870450" y="3717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4" descr="Resultado de imagen para poder ejecutivo png"/>
          <p:cNvSpPr>
            <a:spLocks noChangeAspect="1" noChangeArrowheads="1"/>
          </p:cNvSpPr>
          <p:nvPr/>
        </p:nvSpPr>
        <p:spPr bwMode="auto">
          <a:xfrm>
            <a:off x="5022849" y="3870324"/>
            <a:ext cx="2119129" cy="211912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6" descr="Resultado de imagen para poder ejecutivo png"/>
          <p:cNvSpPr>
            <a:spLocks noChangeAspect="1" noChangeArrowheads="1"/>
          </p:cNvSpPr>
          <p:nvPr/>
        </p:nvSpPr>
        <p:spPr bwMode="auto">
          <a:xfrm>
            <a:off x="5022850" y="38703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a:picLocks noChangeAspect="1"/>
          </p:cNvPicPr>
          <p:nvPr/>
        </p:nvPicPr>
        <p:blipFill>
          <a:blip r:embed="rId7">
            <a:duotone>
              <a:schemeClr val="accent6">
                <a:shade val="45000"/>
                <a:satMod val="135000"/>
              </a:schemeClr>
              <a:prstClr val="white"/>
            </a:duotone>
            <a:extLst>
              <a:ext uri="{BEBA8EAE-BF5A-486C-A8C5-ECC9F3942E4B}">
                <a14:imgProps xmlns:a14="http://schemas.microsoft.com/office/drawing/2010/main">
                  <a14:imgLayer r:embed="rId8">
                    <a14:imgEffect>
                      <a14:backgroundRemoval t="10000" b="90000" l="10000" r="90000"/>
                    </a14:imgEffect>
                  </a14:imgLayer>
                </a14:imgProps>
              </a:ext>
            </a:extLst>
          </a:blip>
          <a:stretch>
            <a:fillRect/>
          </a:stretch>
        </p:blipFill>
        <p:spPr>
          <a:xfrm>
            <a:off x="1657906" y="4718640"/>
            <a:ext cx="1097380" cy="1097380"/>
          </a:xfrm>
          <a:prstGeom prst="rect">
            <a:avLst/>
          </a:prstGeom>
        </p:spPr>
      </p:pic>
      <p:sp>
        <p:nvSpPr>
          <p:cNvPr id="19" name="AutoShape 8" descr="Resultado de imagen para fidecomisos png"/>
          <p:cNvSpPr>
            <a:spLocks noChangeAspect="1" noChangeArrowheads="1"/>
          </p:cNvSpPr>
          <p:nvPr/>
        </p:nvSpPr>
        <p:spPr bwMode="auto">
          <a:xfrm>
            <a:off x="5175250" y="40227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AutoShape 12" descr="Resultado de imagen para fidecomisos png"/>
          <p:cNvSpPr>
            <a:spLocks noChangeAspect="1" noChangeArrowheads="1"/>
          </p:cNvSpPr>
          <p:nvPr/>
        </p:nvSpPr>
        <p:spPr bwMode="auto">
          <a:xfrm>
            <a:off x="5327650" y="41751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8" name="Picture 14" descr="Resultado de imagen para fidecomisos 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44797" y="1617046"/>
            <a:ext cx="1265378" cy="1265378"/>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upo 25"/>
          <p:cNvGrpSpPr/>
          <p:nvPr/>
        </p:nvGrpSpPr>
        <p:grpSpPr>
          <a:xfrm>
            <a:off x="7505060" y="3150245"/>
            <a:ext cx="2327522" cy="923695"/>
            <a:chOff x="342330" y="4049626"/>
            <a:chExt cx="2570964" cy="1158353"/>
          </a:xfrm>
          <a:solidFill>
            <a:schemeClr val="tx2"/>
          </a:solidFill>
        </p:grpSpPr>
        <p:sp>
          <p:nvSpPr>
            <p:cNvPr id="27" name="Elipse 26"/>
            <p:cNvSpPr/>
            <p:nvPr/>
          </p:nvSpPr>
          <p:spPr>
            <a:xfrm>
              <a:off x="1003901" y="4049626"/>
              <a:ext cx="1247821" cy="967655"/>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91.20%</a:t>
              </a:r>
            </a:p>
          </p:txBody>
        </p:sp>
        <p:sp>
          <p:nvSpPr>
            <p:cNvPr id="28" name="Rectángulo 27"/>
            <p:cNvSpPr/>
            <p:nvPr/>
          </p:nvSpPr>
          <p:spPr>
            <a:xfrm>
              <a:off x="342330" y="4813389"/>
              <a:ext cx="2570964" cy="394590"/>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Fondos y Fideicomisos</a:t>
              </a:r>
            </a:p>
          </p:txBody>
        </p:sp>
      </p:grpSp>
      <p:pic>
        <p:nvPicPr>
          <p:cNvPr id="1040" name="Picture 16" descr="Resultado de imagen para organismos autonomos png"/>
          <p:cNvPicPr>
            <a:picLocks noChangeAspect="1" noChangeArrowheads="1"/>
          </p:cNvPicPr>
          <p:nvPr/>
        </p:nvPicPr>
        <p:blipFill>
          <a:blip r:embed="rId10"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12263" y="1667842"/>
            <a:ext cx="1070248" cy="1070248"/>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upo 30"/>
          <p:cNvGrpSpPr/>
          <p:nvPr/>
        </p:nvGrpSpPr>
        <p:grpSpPr>
          <a:xfrm>
            <a:off x="5238613" y="3087779"/>
            <a:ext cx="2110191" cy="986161"/>
            <a:chOff x="342330" y="4049626"/>
            <a:chExt cx="2570964" cy="1158353"/>
          </a:xfrm>
          <a:solidFill>
            <a:schemeClr val="accent4"/>
          </a:solidFill>
        </p:grpSpPr>
        <p:sp>
          <p:nvSpPr>
            <p:cNvPr id="32" name="Elipse 31"/>
            <p:cNvSpPr/>
            <p:nvPr/>
          </p:nvSpPr>
          <p:spPr>
            <a:xfrm>
              <a:off x="1003900" y="4049626"/>
              <a:ext cx="1438199" cy="967654"/>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96.06%</a:t>
              </a:r>
            </a:p>
          </p:txBody>
        </p:sp>
        <p:sp>
          <p:nvSpPr>
            <p:cNvPr id="33" name="Rectángulo 32"/>
            <p:cNvSpPr/>
            <p:nvPr/>
          </p:nvSpPr>
          <p:spPr>
            <a:xfrm>
              <a:off x="342330" y="4813389"/>
              <a:ext cx="2570964" cy="394590"/>
            </a:xfrm>
            <a:prstGeom prst="rect">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err="1"/>
                <a:t>Org</a:t>
              </a:r>
              <a:r>
                <a:rPr lang="es-MX" sz="1600" b="1" dirty="0"/>
                <a:t> Autónomos</a:t>
              </a:r>
            </a:p>
          </p:txBody>
        </p:sp>
      </p:grpSp>
      <p:grpSp>
        <p:nvGrpSpPr>
          <p:cNvPr id="34" name="Grupo 33"/>
          <p:cNvGrpSpPr/>
          <p:nvPr/>
        </p:nvGrpSpPr>
        <p:grpSpPr>
          <a:xfrm>
            <a:off x="1255191" y="5903028"/>
            <a:ext cx="1895451" cy="847617"/>
            <a:chOff x="342330" y="4017043"/>
            <a:chExt cx="2570964" cy="1190936"/>
          </a:xfrm>
          <a:solidFill>
            <a:schemeClr val="accent6">
              <a:lumMod val="75000"/>
            </a:schemeClr>
          </a:solidFill>
        </p:grpSpPr>
        <p:sp>
          <p:nvSpPr>
            <p:cNvPr id="35" name="Elipse 34"/>
            <p:cNvSpPr/>
            <p:nvPr/>
          </p:nvSpPr>
          <p:spPr>
            <a:xfrm>
              <a:off x="893478" y="4017043"/>
              <a:ext cx="1558421" cy="967655"/>
            </a:xfrm>
            <a:prstGeom prst="ellipse">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88.58%</a:t>
              </a:r>
            </a:p>
          </p:txBody>
        </p:sp>
        <p:sp>
          <p:nvSpPr>
            <p:cNvPr id="36" name="Rectángulo 35"/>
            <p:cNvSpPr/>
            <p:nvPr/>
          </p:nvSpPr>
          <p:spPr>
            <a:xfrm>
              <a:off x="342330" y="4813389"/>
              <a:ext cx="2570964" cy="394590"/>
            </a:xfrm>
            <a:prstGeom prst="rect">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Poder Ejecutivo</a:t>
              </a:r>
            </a:p>
          </p:txBody>
        </p:sp>
      </p:grpSp>
      <p:pic>
        <p:nvPicPr>
          <p:cNvPr id="1044" name="Picture 20" descr="Imagen relacionada"/>
          <p:cNvPicPr>
            <a:picLocks noChangeAspect="1" noChangeArrowheads="1"/>
          </p:cNvPicPr>
          <p:nvPr/>
        </p:nvPicPr>
        <p:blipFill>
          <a:blip r:embed="rId11">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4339413" y="4789336"/>
            <a:ext cx="1056137" cy="852864"/>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upo 37"/>
          <p:cNvGrpSpPr/>
          <p:nvPr/>
        </p:nvGrpSpPr>
        <p:grpSpPr>
          <a:xfrm>
            <a:off x="3776755" y="5753927"/>
            <a:ext cx="2110191" cy="986161"/>
            <a:chOff x="342330" y="4049626"/>
            <a:chExt cx="2570964" cy="1158353"/>
          </a:xfrm>
          <a:solidFill>
            <a:schemeClr val="tx2"/>
          </a:solidFill>
        </p:grpSpPr>
        <p:sp>
          <p:nvSpPr>
            <p:cNvPr id="39" name="Elipse 38"/>
            <p:cNvSpPr/>
            <p:nvPr/>
          </p:nvSpPr>
          <p:spPr>
            <a:xfrm>
              <a:off x="1003900" y="4049626"/>
              <a:ext cx="1438199" cy="967654"/>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87.81%</a:t>
              </a:r>
            </a:p>
          </p:txBody>
        </p:sp>
        <p:sp>
          <p:nvSpPr>
            <p:cNvPr id="40" name="Rectángulo 39"/>
            <p:cNvSpPr/>
            <p:nvPr/>
          </p:nvSpPr>
          <p:spPr>
            <a:xfrm>
              <a:off x="342330" y="4813389"/>
              <a:ext cx="2570964" cy="394590"/>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Partidos políticos</a:t>
              </a:r>
            </a:p>
          </p:txBody>
        </p:sp>
      </p:grpSp>
      <p:pic>
        <p:nvPicPr>
          <p:cNvPr id="41" name="Imagen 40"/>
          <p:cNvPicPr>
            <a:picLocks noChangeAspect="1"/>
          </p:cNvPicPr>
          <p:nvPr/>
        </p:nvPicPr>
        <p:blipFill rotWithShape="1">
          <a:blip r:embed="rId12"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42" name="CuadroTexto 41"/>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13</a:t>
            </a:r>
          </a:p>
        </p:txBody>
      </p:sp>
    </p:spTree>
    <p:extLst>
      <p:ext uri="{BB962C8B-B14F-4D97-AF65-F5344CB8AC3E}">
        <p14:creationId xmlns:p14="http://schemas.microsoft.com/office/powerpoint/2010/main" val="1659866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59" y="2077"/>
            <a:ext cx="10040982" cy="7736495"/>
          </a:xfrm>
          <a:prstGeom prst="rect">
            <a:avLst/>
          </a:prstGeom>
        </p:spPr>
      </p:pic>
      <p:sp>
        <p:nvSpPr>
          <p:cNvPr id="8" name="16 Rectángulo"/>
          <p:cNvSpPr/>
          <p:nvPr/>
        </p:nvSpPr>
        <p:spPr>
          <a:xfrm>
            <a:off x="486346" y="4642221"/>
            <a:ext cx="781278" cy="988713"/>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6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4</a:t>
            </a:r>
          </a:p>
        </p:txBody>
      </p:sp>
      <p:sp>
        <p:nvSpPr>
          <p:cNvPr id="6" name="Marcador de contenido 4"/>
          <p:cNvSpPr txBox="1">
            <a:spLocks/>
          </p:cNvSpPr>
          <p:nvPr/>
        </p:nvSpPr>
        <p:spPr>
          <a:xfrm>
            <a:off x="1422450" y="4590405"/>
            <a:ext cx="8064896" cy="1421366"/>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None/>
            </a:pPr>
            <a:r>
              <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Resultados finales por rango de desempeño</a:t>
            </a:r>
          </a:p>
          <a:p>
            <a:pPr marL="0" indent="0" algn="just">
              <a:spcBef>
                <a:spcPts val="600"/>
              </a:spcBef>
              <a:buNone/>
            </a:pPr>
            <a:endPar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endParaRPr>
          </a:p>
        </p:txBody>
      </p:sp>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2358678" y="552012"/>
            <a:ext cx="4896544" cy="1530193"/>
          </a:xfrm>
          <a:prstGeom prst="rect">
            <a:avLst/>
          </a:prstGeom>
        </p:spPr>
      </p:pic>
      <p:sp>
        <p:nvSpPr>
          <p:cNvPr id="7" name="CuadroTexto 6"/>
          <p:cNvSpPr txBox="1"/>
          <p:nvPr/>
        </p:nvSpPr>
        <p:spPr>
          <a:xfrm>
            <a:off x="9343330" y="7142410"/>
            <a:ext cx="490784" cy="400110"/>
          </a:xfrm>
          <a:prstGeom prst="rect">
            <a:avLst/>
          </a:prstGeom>
          <a:noFill/>
        </p:spPr>
        <p:txBody>
          <a:bodyPr wrap="square" rtlCol="0">
            <a:spAutoFit/>
          </a:bodyPr>
          <a:lstStyle/>
          <a:p>
            <a:pPr algn="ctr"/>
            <a:r>
              <a:rPr lang="es-MX" b="1" dirty="0">
                <a:solidFill>
                  <a:schemeClr val="bg1"/>
                </a:solidFill>
              </a:rPr>
              <a:t>14</a:t>
            </a:r>
          </a:p>
        </p:txBody>
      </p:sp>
    </p:spTree>
    <p:extLst>
      <p:ext uri="{BB962C8B-B14F-4D97-AF65-F5344CB8AC3E}">
        <p14:creationId xmlns:p14="http://schemas.microsoft.com/office/powerpoint/2010/main" val="387433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8" y="4155"/>
            <a:ext cx="10040982" cy="7736495"/>
          </a:xfrm>
          <a:prstGeom prst="rect">
            <a:avLst/>
          </a:prstGeom>
        </p:spPr>
      </p:pic>
      <p:sp>
        <p:nvSpPr>
          <p:cNvPr id="6" name="Rectángulo 5"/>
          <p:cNvSpPr/>
          <p:nvPr/>
        </p:nvSpPr>
        <p:spPr>
          <a:xfrm>
            <a:off x="954082" y="28914"/>
            <a:ext cx="8060220"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Desagregación de desempeño</a:t>
            </a:r>
          </a:p>
        </p:txBody>
      </p:sp>
      <p:graphicFrame>
        <p:nvGraphicFramePr>
          <p:cNvPr id="3" name="Tabla 2"/>
          <p:cNvGraphicFramePr>
            <a:graphicFrameLocks noGrp="1"/>
          </p:cNvGraphicFramePr>
          <p:nvPr>
            <p:extLst>
              <p:ext uri="{D42A27DB-BD31-4B8C-83A1-F6EECF244321}">
                <p14:modId xmlns:p14="http://schemas.microsoft.com/office/powerpoint/2010/main" val="1128902850"/>
              </p:ext>
            </p:extLst>
          </p:nvPr>
        </p:nvGraphicFramePr>
        <p:xfrm>
          <a:off x="1204066" y="1600142"/>
          <a:ext cx="7632848" cy="4358415"/>
        </p:xfrm>
        <a:graphic>
          <a:graphicData uri="http://schemas.openxmlformats.org/drawingml/2006/table">
            <a:tbl>
              <a:tblPr firstRow="1" firstCol="1" bandRow="1">
                <a:tableStyleId>{5C22544A-7EE6-4342-B048-85BDC9FD1C3A}</a:tableStyleId>
              </a:tblPr>
              <a:tblGrid>
                <a:gridCol w="4224311">
                  <a:extLst>
                    <a:ext uri="{9D8B030D-6E8A-4147-A177-3AD203B41FA5}">
                      <a16:colId xmlns:a16="http://schemas.microsoft.com/office/drawing/2014/main" val="1810268748"/>
                    </a:ext>
                  </a:extLst>
                </a:gridCol>
                <a:gridCol w="1922409">
                  <a:extLst>
                    <a:ext uri="{9D8B030D-6E8A-4147-A177-3AD203B41FA5}">
                      <a16:colId xmlns:a16="http://schemas.microsoft.com/office/drawing/2014/main" val="2669483058"/>
                    </a:ext>
                  </a:extLst>
                </a:gridCol>
                <a:gridCol w="1486128">
                  <a:extLst>
                    <a:ext uri="{9D8B030D-6E8A-4147-A177-3AD203B41FA5}">
                      <a16:colId xmlns:a16="http://schemas.microsoft.com/office/drawing/2014/main" val="1812965000"/>
                    </a:ext>
                  </a:extLst>
                </a:gridCol>
              </a:tblGrid>
              <a:tr h="803000">
                <a:tc>
                  <a:txBody>
                    <a:bodyPr/>
                    <a:lstStyle/>
                    <a:p>
                      <a:pPr algn="ctr">
                        <a:spcAft>
                          <a:spcPts val="0"/>
                        </a:spcAft>
                      </a:pPr>
                      <a:r>
                        <a:rPr lang="es-ES" sz="2400" dirty="0">
                          <a:effectLst/>
                        </a:rPr>
                        <a:t>Rango de cumplimiento</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tc>
                <a:tc gridSpan="2">
                  <a:txBody>
                    <a:bodyPr/>
                    <a:lstStyle/>
                    <a:p>
                      <a:pPr algn="ctr">
                        <a:spcAft>
                          <a:spcPts val="0"/>
                        </a:spcAft>
                      </a:pPr>
                      <a:r>
                        <a:rPr lang="es-ES" sz="2400">
                          <a:effectLst/>
                        </a:rPr>
                        <a:t>Total de SO</a:t>
                      </a:r>
                      <a:br>
                        <a:rPr lang="es-ES" sz="2400">
                          <a:effectLst/>
                        </a:rPr>
                      </a:br>
                      <a:r>
                        <a:rPr lang="es-ES" sz="2400">
                          <a:effectLst/>
                        </a:rPr>
                        <a:t>Absoluto /  %</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hMerge="1">
                  <a:txBody>
                    <a:bodyPr/>
                    <a:lstStyle/>
                    <a:p>
                      <a:endParaRPr lang="es-MX"/>
                    </a:p>
                  </a:txBody>
                  <a:tcPr/>
                </a:tc>
                <a:extLst>
                  <a:ext uri="{0D108BD9-81ED-4DB2-BD59-A6C34878D82A}">
                    <a16:rowId xmlns:a16="http://schemas.microsoft.com/office/drawing/2014/main" val="1504059000"/>
                  </a:ext>
                </a:extLst>
              </a:tr>
              <a:tr h="379044">
                <a:tc>
                  <a:txBody>
                    <a:bodyPr/>
                    <a:lstStyle/>
                    <a:p>
                      <a:pPr algn="ctr">
                        <a:spcAft>
                          <a:spcPts val="0"/>
                        </a:spcAft>
                      </a:pPr>
                      <a:r>
                        <a:rPr lang="es-ES" sz="2400" dirty="0">
                          <a:effectLst/>
                        </a:rPr>
                        <a:t>100</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6">
                        <a:lumMod val="75000"/>
                      </a:schemeClr>
                    </a:solidFill>
                  </a:tcPr>
                </a:tc>
                <a:tc>
                  <a:txBody>
                    <a:bodyPr/>
                    <a:lstStyle/>
                    <a:p>
                      <a:pPr algn="ctr">
                        <a:spcAft>
                          <a:spcPts val="0"/>
                        </a:spcAft>
                      </a:pPr>
                      <a:r>
                        <a:rPr lang="es-ES" sz="2400" dirty="0">
                          <a:effectLst/>
                        </a:rPr>
                        <a:t>351</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6">
                        <a:lumMod val="75000"/>
                      </a:schemeClr>
                    </a:solidFill>
                  </a:tcPr>
                </a:tc>
                <a:tc>
                  <a:txBody>
                    <a:bodyPr/>
                    <a:lstStyle/>
                    <a:p>
                      <a:pPr algn="ctr">
                        <a:spcAft>
                          <a:spcPts val="0"/>
                        </a:spcAft>
                      </a:pPr>
                      <a:r>
                        <a:rPr lang="es-ES" sz="2400" dirty="0">
                          <a:effectLst/>
                        </a:rPr>
                        <a:t>40.4</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6">
                        <a:lumMod val="75000"/>
                      </a:schemeClr>
                    </a:solidFill>
                  </a:tcPr>
                </a:tc>
                <a:extLst>
                  <a:ext uri="{0D108BD9-81ED-4DB2-BD59-A6C34878D82A}">
                    <a16:rowId xmlns:a16="http://schemas.microsoft.com/office/drawing/2014/main" val="3105442866"/>
                  </a:ext>
                </a:extLst>
              </a:tr>
              <a:tr h="379044">
                <a:tc>
                  <a:txBody>
                    <a:bodyPr/>
                    <a:lstStyle/>
                    <a:p>
                      <a:pPr algn="ctr">
                        <a:spcAft>
                          <a:spcPts val="0"/>
                        </a:spcAft>
                      </a:pPr>
                      <a:r>
                        <a:rPr lang="es-ES" sz="2400">
                          <a:effectLst/>
                        </a:rPr>
                        <a:t>90 a 99.99</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257</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29.6</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102873046"/>
                  </a:ext>
                </a:extLst>
              </a:tr>
              <a:tr h="379044">
                <a:tc>
                  <a:txBody>
                    <a:bodyPr/>
                    <a:lstStyle/>
                    <a:p>
                      <a:pPr algn="ctr">
                        <a:spcAft>
                          <a:spcPts val="0"/>
                        </a:spcAft>
                      </a:pPr>
                      <a:r>
                        <a:rPr lang="es-ES" sz="2400">
                          <a:effectLst/>
                        </a:rPr>
                        <a:t>80 a 89.99</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dirty="0">
                          <a:effectLst/>
                        </a:rPr>
                        <a:t>71</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8.2</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739184010"/>
                  </a:ext>
                </a:extLst>
              </a:tr>
              <a:tr h="379044">
                <a:tc>
                  <a:txBody>
                    <a:bodyPr/>
                    <a:lstStyle/>
                    <a:p>
                      <a:pPr algn="ctr">
                        <a:spcAft>
                          <a:spcPts val="0"/>
                        </a:spcAft>
                      </a:pPr>
                      <a:r>
                        <a:rPr lang="es-ES" sz="2400">
                          <a:effectLst/>
                        </a:rPr>
                        <a:t>70 a 79.99</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50</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5.8</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2400420800"/>
                  </a:ext>
                </a:extLst>
              </a:tr>
              <a:tr h="379044">
                <a:tc>
                  <a:txBody>
                    <a:bodyPr/>
                    <a:lstStyle/>
                    <a:p>
                      <a:pPr algn="ctr">
                        <a:spcAft>
                          <a:spcPts val="0"/>
                        </a:spcAft>
                      </a:pPr>
                      <a:r>
                        <a:rPr lang="es-ES" sz="2400">
                          <a:effectLst/>
                        </a:rPr>
                        <a:t>60 a 69.99</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dirty="0">
                          <a:effectLst/>
                        </a:rPr>
                        <a:t>27</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3.1</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3621644924"/>
                  </a:ext>
                </a:extLst>
              </a:tr>
              <a:tr h="379044">
                <a:tc>
                  <a:txBody>
                    <a:bodyPr/>
                    <a:lstStyle/>
                    <a:p>
                      <a:pPr algn="ctr">
                        <a:spcAft>
                          <a:spcPts val="0"/>
                        </a:spcAft>
                      </a:pPr>
                      <a:r>
                        <a:rPr lang="es-ES" sz="2400">
                          <a:effectLst/>
                        </a:rPr>
                        <a:t>50 a 59.99</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20</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2.3</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974823873"/>
                  </a:ext>
                </a:extLst>
              </a:tr>
              <a:tr h="379044">
                <a:tc>
                  <a:txBody>
                    <a:bodyPr/>
                    <a:lstStyle/>
                    <a:p>
                      <a:pPr algn="ctr">
                        <a:spcAft>
                          <a:spcPts val="0"/>
                        </a:spcAft>
                      </a:pPr>
                      <a:r>
                        <a:rPr lang="es-ES" sz="2400">
                          <a:effectLst/>
                        </a:rPr>
                        <a:t>0.01 a 49.99</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dirty="0">
                          <a:effectLst/>
                        </a:rPr>
                        <a:t>67</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es-ES" sz="2400">
                          <a:effectLst/>
                        </a:rPr>
                        <a:t>7.7</a:t>
                      </a:r>
                      <a:endParaRPr lang="es-MX" sz="2400">
                        <a:effectLst/>
                        <a:latin typeface="Times New Roman" panose="02020603050405020304" pitchFamily="18" charset="0"/>
                        <a:ea typeface="Times New Roman" panose="02020603050405020304" pitchFamily="18" charset="0"/>
                      </a:endParaRPr>
                    </a:p>
                  </a:txBody>
                  <a:tcPr marL="44450" marR="44450" marT="0" marB="0" anchor="ctr"/>
                </a:tc>
                <a:extLst>
                  <a:ext uri="{0D108BD9-81ED-4DB2-BD59-A6C34878D82A}">
                    <a16:rowId xmlns:a16="http://schemas.microsoft.com/office/drawing/2014/main" val="1996045509"/>
                  </a:ext>
                </a:extLst>
              </a:tr>
              <a:tr h="379044">
                <a:tc>
                  <a:txBody>
                    <a:bodyPr/>
                    <a:lstStyle/>
                    <a:p>
                      <a:pPr algn="ctr">
                        <a:spcAft>
                          <a:spcPts val="0"/>
                        </a:spcAft>
                      </a:pPr>
                      <a:r>
                        <a:rPr lang="es-ES" sz="2400" dirty="0">
                          <a:effectLst/>
                        </a:rPr>
                        <a:t>Sin carga</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3">
                        <a:lumMod val="75000"/>
                      </a:schemeClr>
                    </a:solidFill>
                  </a:tcPr>
                </a:tc>
                <a:tc>
                  <a:txBody>
                    <a:bodyPr/>
                    <a:lstStyle/>
                    <a:p>
                      <a:pPr algn="ctr">
                        <a:spcAft>
                          <a:spcPts val="0"/>
                        </a:spcAft>
                      </a:pPr>
                      <a:r>
                        <a:rPr lang="es-ES" sz="2400" dirty="0">
                          <a:effectLst/>
                        </a:rPr>
                        <a:t>26</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3">
                        <a:lumMod val="75000"/>
                      </a:schemeClr>
                    </a:solidFill>
                  </a:tcPr>
                </a:tc>
                <a:tc>
                  <a:txBody>
                    <a:bodyPr/>
                    <a:lstStyle/>
                    <a:p>
                      <a:pPr algn="ctr">
                        <a:spcAft>
                          <a:spcPts val="0"/>
                        </a:spcAft>
                      </a:pPr>
                      <a:r>
                        <a:rPr lang="es-ES" sz="2400" dirty="0">
                          <a:effectLst/>
                        </a:rPr>
                        <a:t>3.0</a:t>
                      </a:r>
                      <a:endParaRPr lang="es-MX" sz="2400" dirty="0">
                        <a:effectLst/>
                        <a:latin typeface="Times New Roman" panose="02020603050405020304" pitchFamily="18" charset="0"/>
                        <a:ea typeface="Times New Roman" panose="02020603050405020304" pitchFamily="18" charset="0"/>
                      </a:endParaRPr>
                    </a:p>
                  </a:txBody>
                  <a:tcPr marL="44450" marR="44450" marT="0" marB="0" anchor="ctr">
                    <a:solidFill>
                      <a:schemeClr val="accent3">
                        <a:lumMod val="75000"/>
                      </a:schemeClr>
                    </a:solidFill>
                  </a:tcPr>
                </a:tc>
                <a:extLst>
                  <a:ext uri="{0D108BD9-81ED-4DB2-BD59-A6C34878D82A}">
                    <a16:rowId xmlns:a16="http://schemas.microsoft.com/office/drawing/2014/main" val="607572424"/>
                  </a:ext>
                </a:extLst>
              </a:tr>
              <a:tr h="523063">
                <a:tc>
                  <a:txBody>
                    <a:bodyPr/>
                    <a:lstStyle/>
                    <a:p>
                      <a:pPr algn="ctr">
                        <a:spcAft>
                          <a:spcPts val="0"/>
                        </a:spcAft>
                      </a:pPr>
                      <a:r>
                        <a:rPr lang="es-ES" sz="2400">
                          <a:effectLst/>
                        </a:rPr>
                        <a:t>Total de SO</a:t>
                      </a:r>
                      <a:endParaRPr lang="es-MX" sz="2400">
                        <a:effectLst/>
                        <a:latin typeface="Times New Roman" panose="02020603050405020304" pitchFamily="18" charset="0"/>
                        <a:ea typeface="Times New Roman" panose="02020603050405020304" pitchFamily="18" charset="0"/>
                      </a:endParaRPr>
                    </a:p>
                  </a:txBody>
                  <a:tcPr marL="44450" marR="44450" marT="0" marB="0" anchor="ctr">
                    <a:solidFill>
                      <a:srgbClr val="7030A0"/>
                    </a:solidFill>
                  </a:tcPr>
                </a:tc>
                <a:tc>
                  <a:txBody>
                    <a:bodyPr/>
                    <a:lstStyle/>
                    <a:p>
                      <a:pPr algn="ctr">
                        <a:spcAft>
                          <a:spcPts val="0"/>
                        </a:spcAft>
                      </a:pPr>
                      <a:r>
                        <a:rPr lang="es-ES" sz="2400" dirty="0">
                          <a:solidFill>
                            <a:schemeClr val="bg1"/>
                          </a:solidFill>
                          <a:effectLst/>
                        </a:rPr>
                        <a:t>869</a:t>
                      </a:r>
                      <a:endParaRPr lang="es-MX" sz="2400"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solidFill>
                      <a:srgbClr val="7030A0"/>
                    </a:solidFill>
                  </a:tcPr>
                </a:tc>
                <a:tc>
                  <a:txBody>
                    <a:bodyPr/>
                    <a:lstStyle/>
                    <a:p>
                      <a:pPr algn="ctr">
                        <a:spcAft>
                          <a:spcPts val="0"/>
                        </a:spcAft>
                      </a:pPr>
                      <a:r>
                        <a:rPr lang="es-ES" sz="2400" dirty="0">
                          <a:solidFill>
                            <a:schemeClr val="bg1"/>
                          </a:solidFill>
                          <a:effectLst/>
                        </a:rPr>
                        <a:t>100.0</a:t>
                      </a:r>
                      <a:endParaRPr lang="es-MX" sz="2400" dirty="0">
                        <a:solidFill>
                          <a:schemeClr val="bg1"/>
                        </a:solidFill>
                        <a:effectLst/>
                        <a:latin typeface="Times New Roman" panose="02020603050405020304" pitchFamily="18" charset="0"/>
                        <a:ea typeface="Times New Roman" panose="02020603050405020304" pitchFamily="18" charset="0"/>
                      </a:endParaRPr>
                    </a:p>
                  </a:txBody>
                  <a:tcPr marL="44450" marR="44450" marT="0" marB="0" anchor="ctr">
                    <a:solidFill>
                      <a:srgbClr val="7030A0"/>
                    </a:solidFill>
                  </a:tcPr>
                </a:tc>
                <a:extLst>
                  <a:ext uri="{0D108BD9-81ED-4DB2-BD59-A6C34878D82A}">
                    <a16:rowId xmlns:a16="http://schemas.microsoft.com/office/drawing/2014/main" val="970979673"/>
                  </a:ext>
                </a:extLst>
              </a:tr>
            </a:tbl>
          </a:graphicData>
        </a:graphic>
      </p:graphicFrame>
      <p:sp>
        <p:nvSpPr>
          <p:cNvPr id="7" name="Rectangle 1"/>
          <p:cNvSpPr>
            <a:spLocks noChangeArrowheads="1"/>
          </p:cNvSpPr>
          <p:nvPr/>
        </p:nvSpPr>
        <p:spPr bwMode="auto">
          <a:xfrm>
            <a:off x="1204066" y="6171342"/>
            <a:ext cx="79952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Fuente: Los resultados fueron sistematizados por la Dirección General de Evaluación con la información entregada por las Direcciones Generales de Enlace</a:t>
            </a:r>
            <a:endParaRPr kumimoji="0" lang="es-ES" altLang="es-MX" sz="1800" b="0" i="0" u="none" strike="noStrike" cap="none" normalizeH="0" baseline="0" dirty="0">
              <a:ln>
                <a:noFill/>
              </a:ln>
              <a:solidFill>
                <a:schemeClr val="tx1"/>
              </a:solidFill>
              <a:effectLst/>
              <a:latin typeface="Arial" panose="020B0604020202020204" pitchFamily="34" charset="0"/>
            </a:endParaRPr>
          </a:p>
        </p:txBody>
      </p:sp>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9" name="CuadroTexto 8"/>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15</a:t>
            </a:r>
          </a:p>
        </p:txBody>
      </p:sp>
    </p:spTree>
    <p:extLst>
      <p:ext uri="{BB962C8B-B14F-4D97-AF65-F5344CB8AC3E}">
        <p14:creationId xmlns:p14="http://schemas.microsoft.com/office/powerpoint/2010/main" val="953899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359" y="2077"/>
            <a:ext cx="10040982" cy="7736495"/>
          </a:xfrm>
          <a:prstGeom prst="rect">
            <a:avLst/>
          </a:prstGeom>
        </p:spPr>
      </p:pic>
      <p:sp>
        <p:nvSpPr>
          <p:cNvPr id="8" name="16 Rectángulo"/>
          <p:cNvSpPr/>
          <p:nvPr/>
        </p:nvSpPr>
        <p:spPr>
          <a:xfrm>
            <a:off x="486346" y="4642221"/>
            <a:ext cx="781278" cy="988713"/>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6600" b="1" kern="0" dirty="0">
                <a:solidFill>
                  <a:schemeClr val="bg1"/>
                </a:solidFill>
                <a:latin typeface="Arial" panose="020B0604020202020204" pitchFamily="34" charset="0"/>
                <a:cs typeface="Arial" panose="020B0604020202020204" pitchFamily="34" charset="0"/>
              </a:rPr>
              <a:t>5</a:t>
            </a:r>
            <a:endParaRPr kumimoji="0" lang="es-MX" sz="6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6" name="Marcador de contenido 4"/>
          <p:cNvSpPr txBox="1">
            <a:spLocks/>
          </p:cNvSpPr>
          <p:nvPr/>
        </p:nvSpPr>
        <p:spPr>
          <a:xfrm>
            <a:off x="1494458" y="4518397"/>
            <a:ext cx="8280920" cy="1421366"/>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spcBef>
                <a:spcPts val="600"/>
              </a:spcBef>
              <a:buNone/>
            </a:pPr>
            <a:r>
              <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Resultados finales por obligación de transparencia</a:t>
            </a:r>
          </a:p>
        </p:txBody>
      </p:sp>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2358678" y="552012"/>
            <a:ext cx="4896544" cy="1530193"/>
          </a:xfrm>
          <a:prstGeom prst="rect">
            <a:avLst/>
          </a:prstGeom>
        </p:spPr>
      </p:pic>
      <p:sp>
        <p:nvSpPr>
          <p:cNvPr id="7" name="CuadroTexto 6"/>
          <p:cNvSpPr txBox="1"/>
          <p:nvPr/>
        </p:nvSpPr>
        <p:spPr>
          <a:xfrm>
            <a:off x="9343330" y="7142410"/>
            <a:ext cx="490784" cy="400110"/>
          </a:xfrm>
          <a:prstGeom prst="rect">
            <a:avLst/>
          </a:prstGeom>
          <a:noFill/>
        </p:spPr>
        <p:txBody>
          <a:bodyPr wrap="square" rtlCol="0">
            <a:spAutoFit/>
          </a:bodyPr>
          <a:lstStyle/>
          <a:p>
            <a:pPr algn="ctr"/>
            <a:r>
              <a:rPr lang="es-MX" b="1" dirty="0">
                <a:solidFill>
                  <a:schemeClr val="bg1"/>
                </a:solidFill>
              </a:rPr>
              <a:t>16</a:t>
            </a:r>
          </a:p>
        </p:txBody>
      </p:sp>
    </p:spTree>
    <p:extLst>
      <p:ext uri="{BB962C8B-B14F-4D97-AF65-F5344CB8AC3E}">
        <p14:creationId xmlns:p14="http://schemas.microsoft.com/office/powerpoint/2010/main" val="153428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28" y="22262"/>
            <a:ext cx="10040982" cy="7736495"/>
          </a:xfrm>
          <a:prstGeom prst="rect">
            <a:avLst/>
          </a:prstGeom>
        </p:spPr>
      </p:pic>
      <p:sp>
        <p:nvSpPr>
          <p:cNvPr id="6" name="Rectángulo 5"/>
          <p:cNvSpPr/>
          <p:nvPr/>
        </p:nvSpPr>
        <p:spPr>
          <a:xfrm>
            <a:off x="454894" y="80024"/>
            <a:ext cx="9496510" cy="523220"/>
          </a:xfrm>
          <a:prstGeom prst="rect">
            <a:avLst/>
          </a:prstGeom>
        </p:spPr>
        <p:txBody>
          <a:bodyPr wrap="none">
            <a:spAutoFit/>
          </a:bodyPr>
          <a:lstStyle/>
          <a:p>
            <a:r>
              <a:rPr lang="es-MX" sz="2800" dirty="0">
                <a:solidFill>
                  <a:schemeClr val="bg1"/>
                </a:solidFill>
                <a:effectLst>
                  <a:outerShdw blurRad="38100" dist="38100" dir="2700000" algn="tl">
                    <a:srgbClr val="000000">
                      <a:alpha val="43137"/>
                    </a:srgbClr>
                  </a:outerShdw>
                </a:effectLst>
                <a:latin typeface="Century Gothic" panose="020B0502020202020204" pitchFamily="34" charset="0"/>
              </a:rPr>
              <a:t>Resultados por obligación de transparencia (artículo)</a:t>
            </a:r>
          </a:p>
        </p:txBody>
      </p:sp>
      <p:sp>
        <p:nvSpPr>
          <p:cNvPr id="2" name="Rectángulo 1"/>
          <p:cNvSpPr/>
          <p:nvPr/>
        </p:nvSpPr>
        <p:spPr>
          <a:xfrm>
            <a:off x="0" y="1860772"/>
            <a:ext cx="3920302" cy="5693866"/>
          </a:xfrm>
          <a:prstGeom prst="rect">
            <a:avLst/>
          </a:prstGeom>
        </p:spPr>
        <p:txBody>
          <a:bodyPr wrap="square">
            <a:spAutoFit/>
          </a:bodyPr>
          <a:lstStyle/>
          <a:p>
            <a:pPr marL="185738" lvl="0" indent="-185738">
              <a:buFont typeface="Arial" panose="020B0604020202020204" pitchFamily="34" charset="0"/>
              <a:buChar char="•"/>
            </a:pPr>
            <a:r>
              <a:rPr lang="es-ES" sz="2800" dirty="0"/>
              <a:t>El máximo cumplimiento (100) se observa en los artículos 72, 73 y 74, de los sectores Legislativo, Judicial y Órganos Autónomos.</a:t>
            </a:r>
          </a:p>
          <a:p>
            <a:pPr marL="185738" lvl="0" indent="-185738">
              <a:buFont typeface="Arial" panose="020B0604020202020204" pitchFamily="34" charset="0"/>
              <a:buChar char="•"/>
            </a:pPr>
            <a:endParaRPr lang="es-ES" sz="1400" dirty="0"/>
          </a:p>
          <a:p>
            <a:pPr marL="185738" lvl="0" indent="-185738">
              <a:buFont typeface="Arial" panose="020B0604020202020204" pitchFamily="34" charset="0"/>
              <a:buChar char="•"/>
            </a:pPr>
            <a:r>
              <a:rPr lang="es-ES" sz="2800" dirty="0"/>
              <a:t>El menor cumplimiento (artículos 78 y 79) es de Sindicatos y Autoridades Laborales.</a:t>
            </a:r>
          </a:p>
          <a:p>
            <a:pPr marL="185738" lvl="0" indent="-185738">
              <a:buFont typeface="Arial" panose="020B0604020202020204" pitchFamily="34" charset="0"/>
              <a:buChar char="•"/>
            </a:pPr>
            <a:endParaRPr lang="es-MX" sz="2800" dirty="0"/>
          </a:p>
        </p:txBody>
      </p:sp>
      <p:grpSp>
        <p:nvGrpSpPr>
          <p:cNvPr id="7" name="Grupo 6">
            <a:extLst/>
          </p:cNvPr>
          <p:cNvGrpSpPr/>
          <p:nvPr/>
        </p:nvGrpSpPr>
        <p:grpSpPr>
          <a:xfrm>
            <a:off x="3942730" y="1726652"/>
            <a:ext cx="5843604" cy="4375921"/>
            <a:chOff x="0" y="0"/>
            <a:chExt cx="4754880" cy="3299460"/>
          </a:xfrm>
        </p:grpSpPr>
        <p:graphicFrame>
          <p:nvGraphicFramePr>
            <p:cNvPr id="9" name="Gráfico 8">
              <a:extLst/>
            </p:cNvPr>
            <p:cNvGraphicFramePr>
              <a:graphicFrameLocks/>
            </p:cNvGraphicFramePr>
            <p:nvPr>
              <p:extLst>
                <p:ext uri="{D42A27DB-BD31-4B8C-83A1-F6EECF244321}">
                  <p14:modId xmlns:p14="http://schemas.microsoft.com/office/powerpoint/2010/main" val="2175383631"/>
                </p:ext>
              </p:extLst>
            </p:nvPr>
          </p:nvGraphicFramePr>
          <p:xfrm>
            <a:off x="0" y="0"/>
            <a:ext cx="475488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Cerrar llave 9">
              <a:extLst/>
            </p:cNvPr>
            <p:cNvSpPr/>
            <p:nvPr/>
          </p:nvSpPr>
          <p:spPr>
            <a:xfrm rot="5400000">
              <a:off x="2378215" y="808494"/>
              <a:ext cx="251460" cy="3953231"/>
            </a:xfrm>
            <a:prstGeom prst="rightBrace">
              <a:avLst>
                <a:gd name="adj1" fmla="val 0"/>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s-MX"/>
            </a:p>
          </p:txBody>
        </p:sp>
        <p:sp>
          <p:nvSpPr>
            <p:cNvPr id="11" name="Cerrar llave 10">
              <a:extLst/>
            </p:cNvPr>
            <p:cNvSpPr/>
            <p:nvPr/>
          </p:nvSpPr>
          <p:spPr>
            <a:xfrm rot="5400000">
              <a:off x="228017" y="2682978"/>
              <a:ext cx="179048" cy="185208"/>
            </a:xfrm>
            <a:prstGeom prst="rightBrace">
              <a:avLst>
                <a:gd name="adj1" fmla="val 0"/>
                <a:gd name="adj2" fmla="val 50000"/>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t" anchorCtr="0" forceAA="0" compatLnSpc="1">
              <a:prstTxWarp prst="textNoShape">
                <a:avLst/>
              </a:prstTxWarp>
              <a:noAutofit/>
            </a:bodyPr>
            <a:lstStyle/>
            <a:p>
              <a:endParaRPr lang="es-MX"/>
            </a:p>
          </p:txBody>
        </p:sp>
        <p:sp>
          <p:nvSpPr>
            <p:cNvPr id="12" name="CuadroTexto 6">
              <a:extLst/>
            </p:cNvPr>
            <p:cNvSpPr txBox="1"/>
            <p:nvPr/>
          </p:nvSpPr>
          <p:spPr>
            <a:xfrm>
              <a:off x="2247900" y="2857500"/>
              <a:ext cx="998220" cy="43434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p>
              <a:pPr algn="ctr">
                <a:spcAft>
                  <a:spcPts val="0"/>
                </a:spcAft>
              </a:pPr>
              <a:r>
                <a:rPr lang="es-MX" sz="1400" dirty="0">
                  <a:solidFill>
                    <a:srgbClr val="000000"/>
                  </a:solidFill>
                  <a:effectLst/>
                  <a:ea typeface="Times New Roman" panose="02020603050405020304" pitchFamily="18" charset="0"/>
                  <a:cs typeface="Times New Roman" panose="02020603050405020304" pitchFamily="18" charset="0"/>
                </a:rPr>
                <a:t>Obligaciones específicas</a:t>
              </a:r>
              <a:endParaRPr lang="es-MX" sz="1400" dirty="0">
                <a:effectLst/>
                <a:latin typeface="Times New Roman" panose="02020603050405020304" pitchFamily="18" charset="0"/>
                <a:ea typeface="Times New Roman" panose="02020603050405020304" pitchFamily="18" charset="0"/>
              </a:endParaRPr>
            </a:p>
          </p:txBody>
        </p:sp>
        <p:sp>
          <p:nvSpPr>
            <p:cNvPr id="13" name="CuadroTexto 7">
              <a:extLst/>
            </p:cNvPr>
            <p:cNvSpPr txBox="1"/>
            <p:nvPr/>
          </p:nvSpPr>
          <p:spPr>
            <a:xfrm>
              <a:off x="22860" y="2865120"/>
              <a:ext cx="967740" cy="43434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p>
              <a:pPr algn="ctr">
                <a:spcAft>
                  <a:spcPts val="0"/>
                </a:spcAft>
              </a:pPr>
              <a:r>
                <a:rPr lang="es-MX" sz="1400" dirty="0">
                  <a:solidFill>
                    <a:srgbClr val="000000"/>
                  </a:solidFill>
                  <a:effectLst/>
                  <a:ea typeface="Times New Roman" panose="02020603050405020304" pitchFamily="18" charset="0"/>
                  <a:cs typeface="Times New Roman" panose="02020603050405020304" pitchFamily="18" charset="0"/>
                </a:rPr>
                <a:t>Obligaciones comunes</a:t>
              </a:r>
              <a:endParaRPr lang="es-MX" sz="1400" dirty="0">
                <a:effectLst/>
                <a:latin typeface="Times New Roman" panose="02020603050405020304" pitchFamily="18" charset="0"/>
                <a:ea typeface="Times New Roman" panose="02020603050405020304" pitchFamily="18" charset="0"/>
              </a:endParaRPr>
            </a:p>
          </p:txBody>
        </p:sp>
      </p:grpSp>
      <p:sp>
        <p:nvSpPr>
          <p:cNvPr id="8" name="Cuadro de texto 10"/>
          <p:cNvSpPr txBox="1"/>
          <p:nvPr/>
        </p:nvSpPr>
        <p:spPr>
          <a:xfrm>
            <a:off x="3827500" y="6219326"/>
            <a:ext cx="5681757" cy="403033"/>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s-ES" sz="1200" dirty="0">
                <a:effectLst/>
                <a:latin typeface="Calibri" panose="020F0502020204030204" pitchFamily="34" charset="0"/>
                <a:ea typeface="Times New Roman" panose="02020603050405020304" pitchFamily="18" charset="0"/>
              </a:rPr>
              <a:t>Fuente: Los resultados fueron sistematizados por la Dirección General de Evaluación con la información entregada por las Direcciones Generales de Enlace</a:t>
            </a:r>
            <a:endParaRPr lang="es-MX" sz="1200" dirty="0">
              <a:effectLst/>
              <a:latin typeface="Times New Roman" panose="02020603050405020304" pitchFamily="18" charset="0"/>
              <a:ea typeface="Times New Roman" panose="02020603050405020304" pitchFamily="18" charset="0"/>
            </a:endParaRPr>
          </a:p>
        </p:txBody>
      </p:sp>
      <p:pic>
        <p:nvPicPr>
          <p:cNvPr id="14" name="Imagen 13"/>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5" name="CuadroTexto 14"/>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17</a:t>
            </a:r>
          </a:p>
        </p:txBody>
      </p:sp>
    </p:spTree>
    <p:extLst>
      <p:ext uri="{BB962C8B-B14F-4D97-AF65-F5344CB8AC3E}">
        <p14:creationId xmlns:p14="http://schemas.microsoft.com/office/powerpoint/2010/main" val="162729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28" y="4155"/>
            <a:ext cx="10040982" cy="7736495"/>
          </a:xfrm>
          <a:prstGeom prst="rect">
            <a:avLst/>
          </a:prstGeom>
        </p:spPr>
      </p:pic>
      <p:sp>
        <p:nvSpPr>
          <p:cNvPr id="9" name="Rectangle 2"/>
          <p:cNvSpPr>
            <a:spLocks noChangeArrowheads="1"/>
          </p:cNvSpPr>
          <p:nvPr/>
        </p:nvSpPr>
        <p:spPr bwMode="auto">
          <a:xfrm>
            <a:off x="4374778" y="7026719"/>
            <a:ext cx="54331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Fuente: Los resultados fueron sistematizados por la Dirección General de Evaluación con la información entregada por las Direcciones Generales de Enlace</a:t>
            </a:r>
            <a:r>
              <a:rPr kumimoji="0" lang="es-MX" altLang="es-MX" sz="500" b="0" i="0" u="none" strike="noStrike" cap="none" normalizeH="0" baseline="0" dirty="0">
                <a:ln>
                  <a:noFill/>
                </a:ln>
                <a:solidFill>
                  <a:schemeClr val="tx1"/>
                </a:solidFill>
                <a:effectLst/>
              </a:rPr>
              <a:t> </a:t>
            </a:r>
            <a:endParaRPr kumimoji="0" lang="es-MX" altLang="es-MX" sz="1400" b="0" i="0" u="none" strike="noStrike" cap="none" normalizeH="0" baseline="0" dirty="0">
              <a:ln>
                <a:noFill/>
              </a:ln>
              <a:solidFill>
                <a:schemeClr val="tx1"/>
              </a:solidFill>
              <a:effectLst/>
              <a:latin typeface="Arial" panose="020B0604020202020204" pitchFamily="34" charset="0"/>
            </a:endParaRPr>
          </a:p>
        </p:txBody>
      </p:sp>
      <p:sp>
        <p:nvSpPr>
          <p:cNvPr id="8" name="Rectángulo 7"/>
          <p:cNvSpPr/>
          <p:nvPr/>
        </p:nvSpPr>
        <p:spPr>
          <a:xfrm>
            <a:off x="3366666" y="164387"/>
            <a:ext cx="6649577"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Resultados por obligación</a:t>
            </a:r>
          </a:p>
        </p:txBody>
      </p:sp>
      <p:graphicFrame>
        <p:nvGraphicFramePr>
          <p:cNvPr id="6" name="Tabla 5"/>
          <p:cNvGraphicFramePr>
            <a:graphicFrameLocks noGrp="1"/>
          </p:cNvGraphicFramePr>
          <p:nvPr>
            <p:extLst>
              <p:ext uri="{D42A27DB-BD31-4B8C-83A1-F6EECF244321}">
                <p14:modId xmlns:p14="http://schemas.microsoft.com/office/powerpoint/2010/main" val="2289970978"/>
              </p:ext>
            </p:extLst>
          </p:nvPr>
        </p:nvGraphicFramePr>
        <p:xfrm>
          <a:off x="268238" y="1350045"/>
          <a:ext cx="3746500" cy="510540"/>
        </p:xfrm>
        <a:graphic>
          <a:graphicData uri="http://schemas.openxmlformats.org/drawingml/2006/table">
            <a:tbl>
              <a:tblPr/>
              <a:tblGrid>
                <a:gridCol w="2908300">
                  <a:extLst>
                    <a:ext uri="{9D8B030D-6E8A-4147-A177-3AD203B41FA5}">
                      <a16:colId xmlns:a16="http://schemas.microsoft.com/office/drawing/2014/main" val="796133082"/>
                    </a:ext>
                  </a:extLst>
                </a:gridCol>
                <a:gridCol w="838200">
                  <a:extLst>
                    <a:ext uri="{9D8B030D-6E8A-4147-A177-3AD203B41FA5}">
                      <a16:colId xmlns:a16="http://schemas.microsoft.com/office/drawing/2014/main" val="1901172355"/>
                    </a:ext>
                  </a:extLst>
                </a:gridCol>
              </a:tblGrid>
              <a:tr h="255270">
                <a:tc>
                  <a:txBody>
                    <a:bodyPr/>
                    <a:lstStyle/>
                    <a:p>
                      <a:pPr algn="ctr" fontAlgn="ctr"/>
                      <a:r>
                        <a:rPr lang="es-MX" sz="1400" b="1" i="0" u="sng" strike="noStrike" dirty="0">
                          <a:solidFill>
                            <a:srgbClr val="0563C1"/>
                          </a:solidFill>
                          <a:effectLst/>
                          <a:latin typeface="Calibri" panose="020F0502020204030204" pitchFamily="34" charset="0"/>
                        </a:rPr>
                        <a:t>Obligaciones comunes</a:t>
                      </a:r>
                    </a:p>
                  </a:txBody>
                  <a:tcPr marL="9525" marR="9525" marT="9525" marB="0" anchor="ctr">
                    <a:lnL>
                      <a:noFill/>
                    </a:lnL>
                    <a:lnR w="12700" cap="flat" cmpd="sng" algn="ctr">
                      <a:solidFill>
                        <a:schemeClr val="bg1">
                          <a:lumMod val="50000"/>
                        </a:schemeClr>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L="0" algn="ctr" defTabSz="1016356" rtl="0" eaLnBrk="1" fontAlgn="ctr" latinLnBrk="0" hangingPunct="1"/>
                      <a:r>
                        <a:rPr lang="es-MX" sz="1400" b="0" i="0" u="none" strike="noStrike" kern="1200" dirty="0">
                          <a:solidFill>
                            <a:schemeClr val="bg1"/>
                          </a:solidFill>
                          <a:effectLst/>
                          <a:latin typeface="Calibri" panose="020F0502020204030204" pitchFamily="34" charset="0"/>
                          <a:ea typeface="+mn-ea"/>
                          <a:cs typeface="+mn-cs"/>
                        </a:rPr>
                        <a:t>Promedio</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403152"/>
                    </a:solidFill>
                  </a:tcPr>
                </a:tc>
                <a:extLst>
                  <a:ext uri="{0D108BD9-81ED-4DB2-BD59-A6C34878D82A}">
                    <a16:rowId xmlns:a16="http://schemas.microsoft.com/office/drawing/2014/main" val="2000519406"/>
                  </a:ext>
                </a:extLst>
              </a:tr>
              <a:tr h="255270">
                <a:tc>
                  <a:txBody>
                    <a:bodyPr/>
                    <a:lstStyle/>
                    <a:p>
                      <a:pPr algn="ctr" fontAlgn="ctr"/>
                      <a:r>
                        <a:rPr lang="es-MX" sz="1400" b="0" i="0" u="none" strike="noStrike" dirty="0">
                          <a:solidFill>
                            <a:schemeClr val="bg1"/>
                          </a:solidFill>
                          <a:effectLst/>
                          <a:latin typeface="Calibri" panose="020F0502020204030204" pitchFamily="34" charset="0"/>
                        </a:rPr>
                        <a:t>Artículo 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3152"/>
                    </a:solidFill>
                  </a:tcPr>
                </a:tc>
                <a:tc>
                  <a:txBody>
                    <a:bodyPr/>
                    <a:lstStyle/>
                    <a:p>
                      <a:pPr algn="ctr" fontAlgn="ctr"/>
                      <a:r>
                        <a:rPr lang="es-MX" sz="1400" b="1" i="0" u="none" strike="noStrike" dirty="0">
                          <a:solidFill>
                            <a:srgbClr val="000000"/>
                          </a:solidFill>
                          <a:effectLst/>
                          <a:latin typeface="Calibri" panose="020F0502020204030204" pitchFamily="34" charset="0"/>
                        </a:rPr>
                        <a:t>87.27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0999603"/>
                  </a:ext>
                </a:extLst>
              </a:tr>
            </a:tbl>
          </a:graphicData>
        </a:graphic>
      </p:graphicFrame>
      <p:pic>
        <p:nvPicPr>
          <p:cNvPr id="27" name="Imagen 26"/>
          <p:cNvPicPr>
            <a:picLocks noChangeAspect="1"/>
          </p:cNvPicPr>
          <p:nvPr/>
        </p:nvPicPr>
        <p:blipFill>
          <a:blip r:embed="rId3"/>
          <a:stretch>
            <a:fillRect/>
          </a:stretch>
        </p:blipFill>
        <p:spPr>
          <a:xfrm>
            <a:off x="0" y="1926109"/>
            <a:ext cx="10016243" cy="85062"/>
          </a:xfrm>
          <a:prstGeom prst="rect">
            <a:avLst/>
          </a:prstGeom>
        </p:spPr>
      </p:pic>
      <p:graphicFrame>
        <p:nvGraphicFramePr>
          <p:cNvPr id="28" name="Tabla 27"/>
          <p:cNvGraphicFramePr>
            <a:graphicFrameLocks noGrp="1"/>
          </p:cNvGraphicFramePr>
          <p:nvPr>
            <p:extLst>
              <p:ext uri="{D42A27DB-BD31-4B8C-83A1-F6EECF244321}">
                <p14:modId xmlns:p14="http://schemas.microsoft.com/office/powerpoint/2010/main" val="2050129707"/>
              </p:ext>
            </p:extLst>
          </p:nvPr>
        </p:nvGraphicFramePr>
        <p:xfrm>
          <a:off x="266682" y="2070125"/>
          <a:ext cx="4500000" cy="4734000"/>
        </p:xfrm>
        <a:graphic>
          <a:graphicData uri="http://schemas.openxmlformats.org/drawingml/2006/table">
            <a:tbl>
              <a:tblPr/>
              <a:tblGrid>
                <a:gridCol w="3600000">
                  <a:extLst>
                    <a:ext uri="{9D8B030D-6E8A-4147-A177-3AD203B41FA5}">
                      <a16:colId xmlns:a16="http://schemas.microsoft.com/office/drawing/2014/main" val="1176212314"/>
                    </a:ext>
                  </a:extLst>
                </a:gridCol>
                <a:gridCol w="900000">
                  <a:extLst>
                    <a:ext uri="{9D8B030D-6E8A-4147-A177-3AD203B41FA5}">
                      <a16:colId xmlns:a16="http://schemas.microsoft.com/office/drawing/2014/main" val="1791908670"/>
                    </a:ext>
                  </a:extLst>
                </a:gridCol>
              </a:tblGrid>
              <a:tr h="288000">
                <a:tc>
                  <a:txBody>
                    <a:bodyPr/>
                    <a:lstStyle/>
                    <a:p>
                      <a:pPr algn="ctr" fontAlgn="ctr"/>
                      <a:r>
                        <a:rPr lang="es-MX" sz="1400" b="0" i="0" u="none" strike="noStrike" dirty="0">
                          <a:solidFill>
                            <a:srgbClr val="000000"/>
                          </a:solidFill>
                          <a:effectLst/>
                          <a:latin typeface="Calibri" panose="020F0502020204030204" pitchFamily="34" charset="0"/>
                        </a:rPr>
                        <a:t>Obligación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ctr"/>
                      <a:r>
                        <a:rPr lang="es-MX" sz="1400" b="1" i="0" u="none" strike="noStrike" dirty="0">
                          <a:solidFill>
                            <a:srgbClr val="000000"/>
                          </a:solidFill>
                          <a:effectLst/>
                          <a:latin typeface="Calibri" panose="020F0502020204030204" pitchFamily="34" charset="0"/>
                        </a:rPr>
                        <a:t>Resultado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744792794"/>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I. Marco Normativo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91.19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9613455"/>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II. Estructura orgánica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90.62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4168524307"/>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III. Facultades de cada Área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90.83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8898818"/>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IV. Metas y objetivos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90.13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4095850203"/>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V. Indicadores interés público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92.26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7015931"/>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VI. Indicadores de resultados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91.95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2588559274"/>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VII. Directorio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94.67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209823"/>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VIII. Remuneración servidores públicos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88.99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2834535908"/>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IX. Gastos de representación y viáticos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88.33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1977953"/>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 Total de plazas (base y confianza)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94.14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1681678998"/>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XI. Contrataciones honorarios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93.27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6862102"/>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XII. Declaraciones patrimoniales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96.11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2330746004"/>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XIII. Datos de Unidad de Transparencia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93.29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9037176"/>
                  </a:ext>
                </a:extLst>
              </a:tr>
            </a:tbl>
          </a:graphicData>
        </a:graphic>
      </p:graphicFrame>
      <p:graphicFrame>
        <p:nvGraphicFramePr>
          <p:cNvPr id="30" name="Tabla 29"/>
          <p:cNvGraphicFramePr>
            <a:graphicFrameLocks noGrp="1"/>
          </p:cNvGraphicFramePr>
          <p:nvPr>
            <p:extLst>
              <p:ext uri="{D42A27DB-BD31-4B8C-83A1-F6EECF244321}">
                <p14:modId xmlns:p14="http://schemas.microsoft.com/office/powerpoint/2010/main" val="2570343347"/>
              </p:ext>
            </p:extLst>
          </p:nvPr>
        </p:nvGraphicFramePr>
        <p:xfrm>
          <a:off x="5119084" y="2070100"/>
          <a:ext cx="4500000" cy="4800570"/>
        </p:xfrm>
        <a:graphic>
          <a:graphicData uri="http://schemas.openxmlformats.org/drawingml/2006/table">
            <a:tbl>
              <a:tblPr/>
              <a:tblGrid>
                <a:gridCol w="3600000">
                  <a:extLst>
                    <a:ext uri="{9D8B030D-6E8A-4147-A177-3AD203B41FA5}">
                      <a16:colId xmlns:a16="http://schemas.microsoft.com/office/drawing/2014/main" val="41475938"/>
                    </a:ext>
                  </a:extLst>
                </a:gridCol>
                <a:gridCol w="900000">
                  <a:extLst>
                    <a:ext uri="{9D8B030D-6E8A-4147-A177-3AD203B41FA5}">
                      <a16:colId xmlns:a16="http://schemas.microsoft.com/office/drawing/2014/main" val="740320581"/>
                    </a:ext>
                  </a:extLst>
                </a:gridCol>
              </a:tblGrid>
              <a:tr h="288000">
                <a:tc>
                  <a:txBody>
                    <a:bodyPr/>
                    <a:lstStyle/>
                    <a:p>
                      <a:pPr marL="0" algn="ctr" defTabSz="1016356" rtl="0" eaLnBrk="1" fontAlgn="ctr" latinLnBrk="0" hangingPunct="1"/>
                      <a:r>
                        <a:rPr lang="es-MX" sz="1400" b="1" i="0" u="none" strike="noStrike" kern="1200" dirty="0">
                          <a:solidFill>
                            <a:srgbClr val="000000"/>
                          </a:solidFill>
                          <a:effectLst/>
                          <a:latin typeface="Calibri" panose="020F0502020204030204" pitchFamily="34" charset="0"/>
                          <a:ea typeface="+mn-ea"/>
                          <a:cs typeface="+mn-cs"/>
                        </a:rPr>
                        <a:t>Obligación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marL="0" algn="ctr" defTabSz="1016356" rtl="0" eaLnBrk="1" fontAlgn="ctr" latinLnBrk="0" hangingPunct="1"/>
                      <a:r>
                        <a:rPr lang="es-MX" sz="1400" b="1" i="0" u="none" strike="noStrike" kern="1200" dirty="0">
                          <a:solidFill>
                            <a:srgbClr val="000000"/>
                          </a:solidFill>
                          <a:effectLst/>
                          <a:latin typeface="Calibri" panose="020F0502020204030204" pitchFamily="34" charset="0"/>
                          <a:ea typeface="+mn-ea"/>
                          <a:cs typeface="+mn-cs"/>
                        </a:rPr>
                        <a:t>Resultado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765916134"/>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XIV. Concursos para ocupar cargos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92.64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4160003"/>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XV. Programas sociales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87.23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1116928859"/>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XVI. Relaciones laborales y recursos públicos a  sindicatos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89.11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6988187"/>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XVII. Datos curriculares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87.98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3207496328"/>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XVIII. Funcionarios sancionados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91.39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356020"/>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XIX. Servicios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88.13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3438865578"/>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XX. Trámites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86.08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219472"/>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XXI. Presupuesto e informes trimestrales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1300464472"/>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XXII. Deuda pública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3676890"/>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XXIII. Comunicación social y publicidad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84.45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636865114"/>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XXIV. Resultados de auditorías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88.12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1952036"/>
                  </a:ext>
                </a:extLst>
              </a:tr>
              <a:tr h="342000">
                <a:tc>
                  <a:txBody>
                    <a:bodyPr/>
                    <a:lstStyle/>
                    <a:p>
                      <a:pPr algn="l" fontAlgn="ctr"/>
                      <a:r>
                        <a:rPr lang="es-MX" sz="1400" b="0" i="0" u="none" strike="noStrike" dirty="0">
                          <a:solidFill>
                            <a:srgbClr val="000000"/>
                          </a:solidFill>
                          <a:effectLst/>
                          <a:latin typeface="Calibri" panose="020F0502020204030204" pitchFamily="34" charset="0"/>
                        </a:rPr>
                        <a:t>Fracción XXV. Dictámenes estados financieros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93.58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3715054161"/>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XXVI. Personas físicas o morales a quienes se asigne recursos públicos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90.37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4731652"/>
                  </a:ext>
                </a:extLst>
              </a:tr>
            </a:tbl>
          </a:graphicData>
        </a:graphic>
      </p:graphicFrame>
      <p:pic>
        <p:nvPicPr>
          <p:cNvPr id="11" name="Imagen 10"/>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2" name="CuadroTexto 11"/>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18</a:t>
            </a:r>
          </a:p>
        </p:txBody>
      </p:sp>
    </p:spTree>
    <p:extLst>
      <p:ext uri="{BB962C8B-B14F-4D97-AF65-F5344CB8AC3E}">
        <p14:creationId xmlns:p14="http://schemas.microsoft.com/office/powerpoint/2010/main" val="2277542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8" y="4155"/>
            <a:ext cx="10040982" cy="7736495"/>
          </a:xfrm>
          <a:prstGeom prst="rect">
            <a:avLst/>
          </a:prstGeom>
        </p:spPr>
      </p:pic>
      <p:sp>
        <p:nvSpPr>
          <p:cNvPr id="9" name="Rectangle 2"/>
          <p:cNvSpPr>
            <a:spLocks noChangeArrowheads="1"/>
          </p:cNvSpPr>
          <p:nvPr/>
        </p:nvSpPr>
        <p:spPr bwMode="auto">
          <a:xfrm>
            <a:off x="4374778" y="7026719"/>
            <a:ext cx="54331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Fuente: Los resultados fueron sistematizados por la Dirección General de Evaluación con la información entregada por las Direcciones Generales de Enlace</a:t>
            </a:r>
            <a:r>
              <a:rPr kumimoji="0" lang="es-MX" altLang="es-MX" sz="500" b="0" i="0" u="none" strike="noStrike" cap="none" normalizeH="0" baseline="0" dirty="0">
                <a:ln>
                  <a:noFill/>
                </a:ln>
                <a:solidFill>
                  <a:schemeClr val="tx1"/>
                </a:solidFill>
                <a:effectLst/>
              </a:rPr>
              <a:t> </a:t>
            </a:r>
            <a:endParaRPr kumimoji="0" lang="es-MX" altLang="es-MX" sz="1400" b="0" i="0" u="none" strike="noStrike" cap="none" normalizeH="0" baseline="0" dirty="0">
              <a:ln>
                <a:noFill/>
              </a:ln>
              <a:solidFill>
                <a:schemeClr val="tx1"/>
              </a:solidFill>
              <a:effectLst/>
              <a:latin typeface="Arial" panose="020B0604020202020204" pitchFamily="34" charset="0"/>
            </a:endParaRPr>
          </a:p>
        </p:txBody>
      </p:sp>
      <p:sp>
        <p:nvSpPr>
          <p:cNvPr id="8" name="Rectángulo 7"/>
          <p:cNvSpPr/>
          <p:nvPr/>
        </p:nvSpPr>
        <p:spPr>
          <a:xfrm>
            <a:off x="3366666" y="164387"/>
            <a:ext cx="6649577"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Resultados por obligación</a:t>
            </a:r>
          </a:p>
        </p:txBody>
      </p:sp>
      <p:graphicFrame>
        <p:nvGraphicFramePr>
          <p:cNvPr id="6" name="Tabla 5"/>
          <p:cNvGraphicFramePr>
            <a:graphicFrameLocks noGrp="1"/>
          </p:cNvGraphicFramePr>
          <p:nvPr>
            <p:extLst>
              <p:ext uri="{D42A27DB-BD31-4B8C-83A1-F6EECF244321}">
                <p14:modId xmlns:p14="http://schemas.microsoft.com/office/powerpoint/2010/main" val="2903347206"/>
              </p:ext>
            </p:extLst>
          </p:nvPr>
        </p:nvGraphicFramePr>
        <p:xfrm>
          <a:off x="268238" y="1350045"/>
          <a:ext cx="3746500" cy="510540"/>
        </p:xfrm>
        <a:graphic>
          <a:graphicData uri="http://schemas.openxmlformats.org/drawingml/2006/table">
            <a:tbl>
              <a:tblPr/>
              <a:tblGrid>
                <a:gridCol w="2908300">
                  <a:extLst>
                    <a:ext uri="{9D8B030D-6E8A-4147-A177-3AD203B41FA5}">
                      <a16:colId xmlns:a16="http://schemas.microsoft.com/office/drawing/2014/main" val="796133082"/>
                    </a:ext>
                  </a:extLst>
                </a:gridCol>
                <a:gridCol w="838200">
                  <a:extLst>
                    <a:ext uri="{9D8B030D-6E8A-4147-A177-3AD203B41FA5}">
                      <a16:colId xmlns:a16="http://schemas.microsoft.com/office/drawing/2014/main" val="1901172355"/>
                    </a:ext>
                  </a:extLst>
                </a:gridCol>
              </a:tblGrid>
              <a:tr h="255270">
                <a:tc>
                  <a:txBody>
                    <a:bodyPr/>
                    <a:lstStyle/>
                    <a:p>
                      <a:pPr algn="ctr" fontAlgn="ctr"/>
                      <a:r>
                        <a:rPr lang="es-MX" sz="1400" b="1" i="0" u="sng" strike="noStrike" dirty="0">
                          <a:solidFill>
                            <a:srgbClr val="0563C1"/>
                          </a:solidFill>
                          <a:effectLst/>
                          <a:latin typeface="Calibri" panose="020F0502020204030204" pitchFamily="34" charset="0"/>
                        </a:rPr>
                        <a:t>Obligaciones comunes</a:t>
                      </a:r>
                    </a:p>
                  </a:txBody>
                  <a:tcPr marL="9525" marR="9525" marT="9525" marB="0" anchor="ctr">
                    <a:lnL>
                      <a:noFill/>
                    </a:lnL>
                    <a:lnR w="12700" cap="flat" cmpd="sng" algn="ctr">
                      <a:solidFill>
                        <a:schemeClr val="bg1">
                          <a:lumMod val="50000"/>
                        </a:schemeClr>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L="0" algn="ctr" defTabSz="1016356" rtl="0" eaLnBrk="1" fontAlgn="ctr" latinLnBrk="0" hangingPunct="1"/>
                      <a:r>
                        <a:rPr lang="es-MX" sz="1400" b="0" i="0" u="none" strike="noStrike" kern="1200" dirty="0">
                          <a:solidFill>
                            <a:schemeClr val="bg1"/>
                          </a:solidFill>
                          <a:effectLst/>
                          <a:latin typeface="Calibri" panose="020F0502020204030204" pitchFamily="34" charset="0"/>
                          <a:ea typeface="+mn-ea"/>
                          <a:cs typeface="+mn-cs"/>
                        </a:rPr>
                        <a:t>Promedio</a:t>
                      </a:r>
                    </a:p>
                  </a:txBody>
                  <a:tcPr marL="9525" marR="9525" marT="9525"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403152"/>
                    </a:solidFill>
                  </a:tcPr>
                </a:tc>
                <a:extLst>
                  <a:ext uri="{0D108BD9-81ED-4DB2-BD59-A6C34878D82A}">
                    <a16:rowId xmlns:a16="http://schemas.microsoft.com/office/drawing/2014/main" val="2000519406"/>
                  </a:ext>
                </a:extLst>
              </a:tr>
              <a:tr h="255270">
                <a:tc>
                  <a:txBody>
                    <a:bodyPr/>
                    <a:lstStyle/>
                    <a:p>
                      <a:pPr algn="ctr" fontAlgn="ctr"/>
                      <a:r>
                        <a:rPr lang="es-MX" sz="1400" b="0" i="0" u="none" strike="noStrike" dirty="0">
                          <a:solidFill>
                            <a:schemeClr val="bg1"/>
                          </a:solidFill>
                          <a:effectLst/>
                          <a:latin typeface="Calibri" panose="020F0502020204030204" pitchFamily="34" charset="0"/>
                        </a:rPr>
                        <a:t>Artículo 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3152"/>
                    </a:solidFill>
                  </a:tcPr>
                </a:tc>
                <a:tc>
                  <a:txBody>
                    <a:bodyPr/>
                    <a:lstStyle/>
                    <a:p>
                      <a:pPr algn="ctr" fontAlgn="ctr"/>
                      <a:r>
                        <a:rPr lang="es-MX" sz="1400" b="1" i="0" u="none" strike="noStrike" dirty="0">
                          <a:solidFill>
                            <a:srgbClr val="000000"/>
                          </a:solidFill>
                          <a:effectLst/>
                          <a:latin typeface="Calibri" panose="020F0502020204030204" pitchFamily="34" charset="0"/>
                        </a:rPr>
                        <a:t>87.27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0999603"/>
                  </a:ext>
                </a:extLst>
              </a:tr>
            </a:tbl>
          </a:graphicData>
        </a:graphic>
      </p:graphicFrame>
      <p:pic>
        <p:nvPicPr>
          <p:cNvPr id="27" name="Imagen 26"/>
          <p:cNvPicPr>
            <a:picLocks noChangeAspect="1"/>
          </p:cNvPicPr>
          <p:nvPr/>
        </p:nvPicPr>
        <p:blipFill>
          <a:blip r:embed="rId3"/>
          <a:stretch>
            <a:fillRect/>
          </a:stretch>
        </p:blipFill>
        <p:spPr>
          <a:xfrm>
            <a:off x="0" y="1926109"/>
            <a:ext cx="10016243" cy="85062"/>
          </a:xfrm>
          <a:prstGeom prst="rect">
            <a:avLst/>
          </a:prstGeom>
        </p:spPr>
      </p:pic>
      <p:graphicFrame>
        <p:nvGraphicFramePr>
          <p:cNvPr id="28" name="Tabla 27"/>
          <p:cNvGraphicFramePr>
            <a:graphicFrameLocks noGrp="1"/>
          </p:cNvGraphicFramePr>
          <p:nvPr>
            <p:extLst>
              <p:ext uri="{D42A27DB-BD31-4B8C-83A1-F6EECF244321}">
                <p14:modId xmlns:p14="http://schemas.microsoft.com/office/powerpoint/2010/main" val="3737386616"/>
              </p:ext>
            </p:extLst>
          </p:nvPr>
        </p:nvGraphicFramePr>
        <p:xfrm>
          <a:off x="266682" y="2070125"/>
          <a:ext cx="4500000" cy="4525140"/>
        </p:xfrm>
        <a:graphic>
          <a:graphicData uri="http://schemas.openxmlformats.org/drawingml/2006/table">
            <a:tbl>
              <a:tblPr/>
              <a:tblGrid>
                <a:gridCol w="3600000">
                  <a:extLst>
                    <a:ext uri="{9D8B030D-6E8A-4147-A177-3AD203B41FA5}">
                      <a16:colId xmlns:a16="http://schemas.microsoft.com/office/drawing/2014/main" val="1176212314"/>
                    </a:ext>
                  </a:extLst>
                </a:gridCol>
                <a:gridCol w="900000">
                  <a:extLst>
                    <a:ext uri="{9D8B030D-6E8A-4147-A177-3AD203B41FA5}">
                      <a16:colId xmlns:a16="http://schemas.microsoft.com/office/drawing/2014/main" val="1791908670"/>
                    </a:ext>
                  </a:extLst>
                </a:gridCol>
              </a:tblGrid>
              <a:tr h="288000">
                <a:tc>
                  <a:txBody>
                    <a:bodyPr/>
                    <a:lstStyle/>
                    <a:p>
                      <a:pPr algn="ctr" fontAlgn="ctr"/>
                      <a:r>
                        <a:rPr lang="es-MX" sz="1400" b="0" i="0" u="none" strike="noStrike" dirty="0">
                          <a:solidFill>
                            <a:srgbClr val="000000"/>
                          </a:solidFill>
                          <a:effectLst/>
                          <a:latin typeface="Calibri" panose="020F0502020204030204" pitchFamily="34" charset="0"/>
                        </a:rPr>
                        <a:t>Obligación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ctr"/>
                      <a:r>
                        <a:rPr lang="es-MX" sz="1400" b="1" i="0" u="none" strike="noStrike" dirty="0">
                          <a:solidFill>
                            <a:srgbClr val="000000"/>
                          </a:solidFill>
                          <a:effectLst/>
                          <a:latin typeface="Calibri" panose="020F0502020204030204" pitchFamily="34" charset="0"/>
                        </a:rPr>
                        <a:t>Resultado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744792794"/>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XXVII. Concesiones, contratos, convenios, permisos, licencias o autorizaciones otorgados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85.50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9613455"/>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XXVIII. Procedimientos de adjudicación directa, invitación restringida y licitaciones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87.08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4168524307"/>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XXIX. Informes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84.90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8898818"/>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XXX. Estadísticas generadas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86.66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4095850203"/>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XXXI. Informes de avances y documentos financieros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89.77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7015931"/>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XXXII. Padrón proveedores y contratistas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88.56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2588559274"/>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XXXIII. Convenios con sectores social  y privado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89.22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209823"/>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XXXIV. Inventario de bienes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84.17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2834535908"/>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XXXV. Recomendaciones  y su atención en materia de derechos humanos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88.64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1977953"/>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XXXVI. Resoluciones y laudos de juicios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90.65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1681678998"/>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XXXVII. Mecanismos de participación ciudadana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6862102"/>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XXXVIII. Programas ofrecidos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86.00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2330746004"/>
                  </a:ext>
                </a:extLst>
              </a:tr>
            </a:tbl>
          </a:graphicData>
        </a:graphic>
      </p:graphicFrame>
      <p:graphicFrame>
        <p:nvGraphicFramePr>
          <p:cNvPr id="30" name="Tabla 29"/>
          <p:cNvGraphicFramePr>
            <a:graphicFrameLocks noGrp="1"/>
          </p:cNvGraphicFramePr>
          <p:nvPr>
            <p:extLst>
              <p:ext uri="{D42A27DB-BD31-4B8C-83A1-F6EECF244321}">
                <p14:modId xmlns:p14="http://schemas.microsoft.com/office/powerpoint/2010/main" val="991634626"/>
              </p:ext>
            </p:extLst>
          </p:nvPr>
        </p:nvGraphicFramePr>
        <p:xfrm>
          <a:off x="5119084" y="2070100"/>
          <a:ext cx="4500000" cy="4548900"/>
        </p:xfrm>
        <a:graphic>
          <a:graphicData uri="http://schemas.openxmlformats.org/drawingml/2006/table">
            <a:tbl>
              <a:tblPr/>
              <a:tblGrid>
                <a:gridCol w="3600000">
                  <a:extLst>
                    <a:ext uri="{9D8B030D-6E8A-4147-A177-3AD203B41FA5}">
                      <a16:colId xmlns:a16="http://schemas.microsoft.com/office/drawing/2014/main" val="41475938"/>
                    </a:ext>
                  </a:extLst>
                </a:gridCol>
                <a:gridCol w="900000">
                  <a:extLst>
                    <a:ext uri="{9D8B030D-6E8A-4147-A177-3AD203B41FA5}">
                      <a16:colId xmlns:a16="http://schemas.microsoft.com/office/drawing/2014/main" val="740320581"/>
                    </a:ext>
                  </a:extLst>
                </a:gridCol>
              </a:tblGrid>
              <a:tr h="288000">
                <a:tc>
                  <a:txBody>
                    <a:bodyPr/>
                    <a:lstStyle/>
                    <a:p>
                      <a:pPr marL="0" algn="ctr" defTabSz="1016356" rtl="0" eaLnBrk="1" fontAlgn="ctr" latinLnBrk="0" hangingPunct="1"/>
                      <a:r>
                        <a:rPr lang="es-MX" sz="1400" b="1" i="0" u="none" strike="noStrike" kern="1200" dirty="0">
                          <a:solidFill>
                            <a:srgbClr val="000000"/>
                          </a:solidFill>
                          <a:effectLst/>
                          <a:latin typeface="Calibri" panose="020F0502020204030204" pitchFamily="34" charset="0"/>
                          <a:ea typeface="+mn-ea"/>
                          <a:cs typeface="+mn-cs"/>
                        </a:rPr>
                        <a:t>Obligación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marL="0" algn="ctr" defTabSz="1016356" rtl="0" eaLnBrk="1" fontAlgn="ctr" latinLnBrk="0" hangingPunct="1"/>
                      <a:r>
                        <a:rPr lang="es-MX" sz="1400" b="1" i="0" u="none" strike="noStrike" kern="1200" dirty="0">
                          <a:solidFill>
                            <a:srgbClr val="000000"/>
                          </a:solidFill>
                          <a:effectLst/>
                          <a:latin typeface="Calibri" panose="020F0502020204030204" pitchFamily="34" charset="0"/>
                          <a:ea typeface="+mn-ea"/>
                          <a:cs typeface="+mn-cs"/>
                        </a:rPr>
                        <a:t>Resultado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765916134"/>
                  </a:ext>
                </a:extLst>
              </a:tr>
              <a:tr h="342000">
                <a:tc>
                  <a:txBody>
                    <a:bodyPr/>
                    <a:lstStyle/>
                    <a:p>
                      <a:pPr algn="l" fontAlgn="ctr"/>
                      <a:r>
                        <a:rPr lang="es-MX" sz="1200" b="0" i="0" u="none" strike="noStrike">
                          <a:solidFill>
                            <a:srgbClr val="000000"/>
                          </a:solidFill>
                          <a:effectLst/>
                          <a:latin typeface="Calibri" panose="020F0502020204030204" pitchFamily="34" charset="0"/>
                        </a:rPr>
                        <a:t>Fracción XXXIX. Actas y resoluciones del Comité de Transparencia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88.38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6725567"/>
                  </a:ext>
                </a:extLst>
              </a:tr>
              <a:tr h="342000">
                <a:tc>
                  <a:txBody>
                    <a:bodyPr/>
                    <a:lstStyle/>
                    <a:p>
                      <a:pPr algn="l" fontAlgn="ctr"/>
                      <a:r>
                        <a:rPr lang="es-MX" sz="1200" b="0" i="0" u="none" strike="noStrike">
                          <a:solidFill>
                            <a:srgbClr val="000000"/>
                          </a:solidFill>
                          <a:effectLst/>
                          <a:latin typeface="Calibri" panose="020F0502020204030204" pitchFamily="34" charset="0"/>
                        </a:rPr>
                        <a:t>Fracción XL. Evaluaciones y encuestas a programas financiados con recursos públicos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dirty="0">
                          <a:solidFill>
                            <a:srgbClr val="000000"/>
                          </a:solidFill>
                          <a:effectLst/>
                          <a:latin typeface="Calibri" panose="020F0502020204030204" pitchFamily="34" charset="0"/>
                        </a:rPr>
                        <a:t>90.93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4160003"/>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XLI. Estudios pagados con recursos públicos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82.06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1116928859"/>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XLII. Pagos a jubilados y pensionados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91.49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6988187"/>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XLIII. Ingresos totales del sujeto obligado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91.19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3207496328"/>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XLIV. Donaciones en dinero o en especie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89.04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356020"/>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XLV. Instrumentos de archivos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85.46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3438865578"/>
                  </a:ext>
                </a:extLst>
              </a:tr>
              <a:tr h="342000">
                <a:tc>
                  <a:txBody>
                    <a:bodyPr/>
                    <a:lstStyle/>
                    <a:p>
                      <a:pPr algn="l" fontAlgn="ctr"/>
                      <a:r>
                        <a:rPr lang="es-MX" sz="1200" b="0" i="0" u="none" strike="noStrike">
                          <a:solidFill>
                            <a:srgbClr val="000000"/>
                          </a:solidFill>
                          <a:effectLst/>
                          <a:latin typeface="Calibri" panose="020F0502020204030204" pitchFamily="34" charset="0"/>
                        </a:rPr>
                        <a:t>Fracción XLVI. Actas de las sesiones, opiniones y recomendaciones de los consejos consultivos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88.08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219472"/>
                  </a:ext>
                </a:extLst>
              </a:tr>
              <a:tr h="342000">
                <a:tc>
                  <a:txBody>
                    <a:bodyPr/>
                    <a:lstStyle/>
                    <a:p>
                      <a:pPr algn="l" fontAlgn="ctr"/>
                      <a:r>
                        <a:rPr lang="es-MX" sz="1200" b="0" i="0" u="none" strike="noStrike" dirty="0">
                          <a:solidFill>
                            <a:srgbClr val="000000"/>
                          </a:solidFill>
                          <a:effectLst/>
                          <a:latin typeface="Calibri" panose="020F0502020204030204" pitchFamily="34" charset="0"/>
                        </a:rPr>
                        <a:t>Fracción XLVII. Solicitudes a empresas concesionarias para la intervención de comunicaciones privadas, el acceso al registro de comunicaciones y la localización geográfica, 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a:solidFill>
                            <a:srgbClr val="000000"/>
                          </a:solidFill>
                          <a:effectLst/>
                          <a:latin typeface="Calibri" panose="020F0502020204030204" pitchFamily="34" charset="0"/>
                        </a:rPr>
                        <a:t>99.01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1300464472"/>
                  </a:ext>
                </a:extLst>
              </a:tr>
              <a:tr h="342000">
                <a:tc>
                  <a:txBody>
                    <a:bodyPr/>
                    <a:lstStyle/>
                    <a:p>
                      <a:pPr algn="l" fontAlgn="ctr"/>
                      <a:r>
                        <a:rPr lang="es-MX" sz="1400" b="0" i="0" u="none" strike="noStrike">
                          <a:solidFill>
                            <a:srgbClr val="000000"/>
                          </a:solidFill>
                          <a:effectLst/>
                          <a:latin typeface="Calibri" panose="020F0502020204030204" pitchFamily="34" charset="0"/>
                        </a:rPr>
                        <a:t>Fracción XLVIII. Otra información útil o relevante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1400" b="1" i="0" u="none" strike="noStrike">
                          <a:solidFill>
                            <a:srgbClr val="000000"/>
                          </a:solidFill>
                          <a:effectLst/>
                          <a:latin typeface="Calibri" panose="020F0502020204030204" pitchFamily="34" charset="0"/>
                        </a:rPr>
                        <a:t>87.40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3676890"/>
                  </a:ext>
                </a:extLst>
              </a:tr>
              <a:tr h="342000">
                <a:tc>
                  <a:txBody>
                    <a:bodyPr/>
                    <a:lstStyle/>
                    <a:p>
                      <a:pPr algn="l" fontAlgn="ctr"/>
                      <a:r>
                        <a:rPr lang="es-MX" sz="1400" b="0" i="0" u="none" strike="noStrike">
                          <a:solidFill>
                            <a:srgbClr val="000000"/>
                          </a:solidFill>
                          <a:effectLst/>
                          <a:latin typeface="Calibri" panose="020F0502020204030204" pitchFamily="34" charset="0"/>
                        </a:rPr>
                        <a:t>Último Párrafo. Aplicabilidad y conservación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tc>
                  <a:txBody>
                    <a:bodyPr/>
                    <a:lstStyle/>
                    <a:p>
                      <a:pPr algn="ctr" fontAlgn="ctr"/>
                      <a:r>
                        <a:rPr lang="es-MX" sz="1400" b="1" i="0" u="none" strike="noStrike" dirty="0">
                          <a:solidFill>
                            <a:srgbClr val="000000"/>
                          </a:solidFill>
                          <a:effectLst/>
                          <a:latin typeface="Calibri" panose="020F0502020204030204" pitchFamily="34" charset="0"/>
                        </a:rPr>
                        <a:t>85.52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0EC"/>
                    </a:solidFill>
                  </a:tcPr>
                </a:tc>
                <a:extLst>
                  <a:ext uri="{0D108BD9-81ED-4DB2-BD59-A6C34878D82A}">
                    <a16:rowId xmlns:a16="http://schemas.microsoft.com/office/drawing/2014/main" val="636865114"/>
                  </a:ext>
                </a:extLst>
              </a:tr>
            </a:tbl>
          </a:graphicData>
        </a:graphic>
      </p:graphicFrame>
      <p:pic>
        <p:nvPicPr>
          <p:cNvPr id="11" name="Imagen 10"/>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2" name="CuadroTexto 11"/>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19</a:t>
            </a:r>
          </a:p>
        </p:txBody>
      </p:sp>
    </p:spTree>
    <p:extLst>
      <p:ext uri="{BB962C8B-B14F-4D97-AF65-F5344CB8AC3E}">
        <p14:creationId xmlns:p14="http://schemas.microsoft.com/office/powerpoint/2010/main" val="3145038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37"/>
            <a:ext cx="10040982" cy="7736495"/>
          </a:xfrm>
          <a:prstGeom prst="rect">
            <a:avLst/>
          </a:prstGeom>
        </p:spPr>
      </p:pic>
      <p:sp>
        <p:nvSpPr>
          <p:cNvPr id="11" name="Marcador de contenido 4"/>
          <p:cNvSpPr txBox="1">
            <a:spLocks/>
          </p:cNvSpPr>
          <p:nvPr/>
        </p:nvSpPr>
        <p:spPr>
          <a:xfrm>
            <a:off x="2456523" y="2208253"/>
            <a:ext cx="1917172" cy="437936"/>
          </a:xfrm>
          <a:prstGeom prst="rect">
            <a:avLst/>
          </a:prstGeom>
        </p:spPr>
        <p:txBody>
          <a:bodyPr vert="horz" lIns="100803" tIns="50402" rIns="100803" bIns="50402" rtlCol="0">
            <a:noAutofit/>
          </a:bodyPr>
          <a:lstStyle>
            <a:lvl1pPr marL="378013" indent="-378013" algn="l" defTabSz="1008035" rtl="0" eaLnBrk="1" latinLnBrk="0" hangingPunct="1">
              <a:spcBef>
                <a:spcPct val="20000"/>
              </a:spcBef>
              <a:buFont typeface="Arial" panose="020B0604020202020204" pitchFamily="34" charset="0"/>
              <a:buChar char="•"/>
              <a:defRPr sz="3500" kern="1200">
                <a:solidFill>
                  <a:schemeClr val="tx1"/>
                </a:solidFill>
                <a:latin typeface="+mn-lt"/>
                <a:ea typeface="+mn-ea"/>
                <a:cs typeface="+mn-cs"/>
              </a:defRPr>
            </a:lvl1pPr>
            <a:lvl2pPr marL="819028" indent="-315011" algn="l" defTabSz="1008035"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60043" indent="-252009" algn="l" defTabSz="100803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3pPr>
            <a:lvl4pPr marL="1764060" indent="-252009" algn="l" defTabSz="1008035"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68078" indent="-252009" algn="l" defTabSz="1008035"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72095" indent="-252009" algn="l" defTabSz="1008035"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276112" indent="-252009" algn="l" defTabSz="1008035"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780130" indent="-252009" algn="l" defTabSz="1008035"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284147" indent="-252009" algn="l" defTabSz="1008035"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None/>
              <a:tabLst>
                <a:tab pos="263525" algn="l"/>
              </a:tabLst>
            </a:pPr>
            <a:r>
              <a:rPr lang="es-MX" sz="1800" b="1" dirty="0">
                <a:solidFill>
                  <a:srgbClr val="235D4C"/>
                </a:solidFill>
                <a:latin typeface="Arial" panose="020B0604020202020204" pitchFamily="34" charset="0"/>
                <a:cs typeface="Arial" panose="020B0604020202020204" pitchFamily="34" charset="0"/>
              </a:rPr>
              <a:t>Marco general</a:t>
            </a:r>
          </a:p>
        </p:txBody>
      </p:sp>
      <p:sp>
        <p:nvSpPr>
          <p:cNvPr id="15" name="14 Rectángulo"/>
          <p:cNvSpPr/>
          <p:nvPr/>
        </p:nvSpPr>
        <p:spPr>
          <a:xfrm>
            <a:off x="1854498" y="2098169"/>
            <a:ext cx="518633" cy="565436"/>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bg1"/>
                </a:solidFill>
                <a:latin typeface="Arial" panose="020B0604020202020204" pitchFamily="34" charset="0"/>
                <a:cs typeface="Arial" panose="020B0604020202020204" pitchFamily="34" charset="0"/>
              </a:rPr>
              <a:t>1</a:t>
            </a:r>
          </a:p>
        </p:txBody>
      </p:sp>
      <p:sp>
        <p:nvSpPr>
          <p:cNvPr id="16" name="15 Rectángulo"/>
          <p:cNvSpPr/>
          <p:nvPr/>
        </p:nvSpPr>
        <p:spPr>
          <a:xfrm>
            <a:off x="2069439" y="2890257"/>
            <a:ext cx="518633" cy="565436"/>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bg1"/>
                </a:solidFill>
                <a:latin typeface="Arial" panose="020B0604020202020204" pitchFamily="34" charset="0"/>
                <a:cs typeface="Arial" panose="020B0604020202020204" pitchFamily="34" charset="0"/>
              </a:rPr>
              <a:t>2</a:t>
            </a:r>
          </a:p>
        </p:txBody>
      </p:sp>
      <p:sp>
        <p:nvSpPr>
          <p:cNvPr id="17" name="16 Rectángulo"/>
          <p:cNvSpPr/>
          <p:nvPr/>
        </p:nvSpPr>
        <p:spPr>
          <a:xfrm>
            <a:off x="2285463" y="3582293"/>
            <a:ext cx="518633" cy="565436"/>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bg1"/>
                </a:solidFill>
                <a:latin typeface="Arial" panose="020B0604020202020204" pitchFamily="34" charset="0"/>
                <a:cs typeface="Arial" panose="020B0604020202020204" pitchFamily="34" charset="0"/>
              </a:rPr>
              <a:t>3</a:t>
            </a:r>
          </a:p>
        </p:txBody>
      </p:sp>
      <p:sp>
        <p:nvSpPr>
          <p:cNvPr id="21" name="Título 1"/>
          <p:cNvSpPr txBox="1">
            <a:spLocks/>
          </p:cNvSpPr>
          <p:nvPr/>
        </p:nvSpPr>
        <p:spPr>
          <a:xfrm>
            <a:off x="1134418" y="1708712"/>
            <a:ext cx="8208912" cy="96552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endParaRPr lang="es-MX" sz="4000" b="1" dirty="0">
              <a:solidFill>
                <a:srgbClr val="7030A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8" name="14 Rectángulo"/>
          <p:cNvSpPr/>
          <p:nvPr/>
        </p:nvSpPr>
        <p:spPr>
          <a:xfrm>
            <a:off x="2527982" y="4374381"/>
            <a:ext cx="518633" cy="565436"/>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bg1"/>
                </a:solidFill>
                <a:latin typeface="Arial" panose="020B0604020202020204" pitchFamily="34" charset="0"/>
                <a:cs typeface="Arial" panose="020B0604020202020204" pitchFamily="34" charset="0"/>
              </a:rPr>
              <a:t>4</a:t>
            </a:r>
          </a:p>
        </p:txBody>
      </p:sp>
      <p:sp>
        <p:nvSpPr>
          <p:cNvPr id="19" name="15 Rectángulo"/>
          <p:cNvSpPr/>
          <p:nvPr/>
        </p:nvSpPr>
        <p:spPr>
          <a:xfrm>
            <a:off x="2804096" y="5166469"/>
            <a:ext cx="518633" cy="565436"/>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solidFill>
                  <a:schemeClr val="bg1"/>
                </a:solidFill>
                <a:latin typeface="Arial" panose="020B0604020202020204" pitchFamily="34" charset="0"/>
                <a:cs typeface="Arial" panose="020B0604020202020204" pitchFamily="34" charset="0"/>
              </a:rPr>
              <a:t>5</a:t>
            </a:r>
          </a:p>
        </p:txBody>
      </p:sp>
      <p:sp>
        <p:nvSpPr>
          <p:cNvPr id="6" name="Rectángulo 5"/>
          <p:cNvSpPr/>
          <p:nvPr/>
        </p:nvSpPr>
        <p:spPr>
          <a:xfrm>
            <a:off x="7261883" y="-31464"/>
            <a:ext cx="2084225" cy="830997"/>
          </a:xfrm>
          <a:prstGeom prst="rect">
            <a:avLst/>
          </a:prstGeom>
        </p:spPr>
        <p:txBody>
          <a:bodyPr wrap="none">
            <a:spAutoFit/>
          </a:bodyPr>
          <a:lstStyle/>
          <a:p>
            <a:r>
              <a:rPr lang="es-MX" sz="4800" dirty="0">
                <a:solidFill>
                  <a:schemeClr val="bg1"/>
                </a:solidFill>
                <a:effectLst>
                  <a:outerShdw blurRad="38100" dist="38100" dir="2700000" algn="tl">
                    <a:srgbClr val="000000">
                      <a:alpha val="43137"/>
                    </a:srgbClr>
                  </a:outerShdw>
                </a:effectLst>
                <a:latin typeface="Century Gothic" panose="020B0502020202020204" pitchFamily="34" charset="0"/>
              </a:rPr>
              <a:t>Temas</a:t>
            </a:r>
            <a:endParaRPr lang="es-MX" sz="4800" dirty="0"/>
          </a:p>
        </p:txBody>
      </p:sp>
      <p:sp>
        <p:nvSpPr>
          <p:cNvPr id="26" name="Marcador de contenido 4"/>
          <p:cNvSpPr txBox="1">
            <a:spLocks/>
          </p:cNvSpPr>
          <p:nvPr/>
        </p:nvSpPr>
        <p:spPr>
          <a:xfrm>
            <a:off x="2713164" y="2973022"/>
            <a:ext cx="4104319" cy="393247"/>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Font typeface="Arial" panose="020B0604020202020204" pitchFamily="34" charset="0"/>
              <a:buNone/>
            </a:pPr>
            <a:r>
              <a:rPr lang="es-MX" sz="1800" b="1" dirty="0">
                <a:solidFill>
                  <a:srgbClr val="235D4C"/>
                </a:solidFill>
                <a:latin typeface="Arial" panose="020B0604020202020204" pitchFamily="34" charset="0"/>
                <a:cs typeface="Arial" panose="020B0604020202020204" pitchFamily="34" charset="0"/>
              </a:rPr>
              <a:t>Resultados de la verificación</a:t>
            </a:r>
          </a:p>
        </p:txBody>
      </p:sp>
      <p:sp>
        <p:nvSpPr>
          <p:cNvPr id="28" name="Marcador de contenido 4"/>
          <p:cNvSpPr txBox="1">
            <a:spLocks/>
          </p:cNvSpPr>
          <p:nvPr/>
        </p:nvSpPr>
        <p:spPr>
          <a:xfrm>
            <a:off x="2974831" y="3673701"/>
            <a:ext cx="4091320" cy="393247"/>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None/>
            </a:pPr>
            <a:r>
              <a:rPr lang="es-MX" sz="1800" b="1" dirty="0">
                <a:solidFill>
                  <a:srgbClr val="235D4C"/>
                </a:solidFill>
                <a:latin typeface="Arial" panose="020B0604020202020204" pitchFamily="34" charset="0"/>
                <a:cs typeface="Arial" panose="020B0604020202020204" pitchFamily="34" charset="0"/>
              </a:rPr>
              <a:t>Resultados finales por sector</a:t>
            </a:r>
          </a:p>
        </p:txBody>
      </p:sp>
      <p:sp>
        <p:nvSpPr>
          <p:cNvPr id="29" name="Marcador de contenido 4"/>
          <p:cNvSpPr txBox="1">
            <a:spLocks/>
          </p:cNvSpPr>
          <p:nvPr/>
        </p:nvSpPr>
        <p:spPr>
          <a:xfrm>
            <a:off x="3222650" y="4475786"/>
            <a:ext cx="5387328" cy="393247"/>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None/>
            </a:pPr>
            <a:r>
              <a:rPr lang="es-MX" sz="1800" b="1" dirty="0">
                <a:solidFill>
                  <a:srgbClr val="235D4C"/>
                </a:solidFill>
                <a:latin typeface="Arial" panose="020B0604020202020204" pitchFamily="34" charset="0"/>
                <a:cs typeface="Arial" panose="020B0604020202020204" pitchFamily="34" charset="0"/>
              </a:rPr>
              <a:t>Resultados finales por rango de desempeño</a:t>
            </a:r>
          </a:p>
        </p:txBody>
      </p:sp>
      <p:sp>
        <p:nvSpPr>
          <p:cNvPr id="2" name="Rectángulo 1"/>
          <p:cNvSpPr/>
          <p:nvPr/>
        </p:nvSpPr>
        <p:spPr>
          <a:xfrm>
            <a:off x="3585651" y="5238477"/>
            <a:ext cx="5775274" cy="369332"/>
          </a:xfrm>
          <a:prstGeom prst="rect">
            <a:avLst/>
          </a:prstGeom>
        </p:spPr>
        <p:txBody>
          <a:bodyPr wrap="square">
            <a:spAutoFit/>
          </a:bodyPr>
          <a:lstStyle/>
          <a:p>
            <a:pPr>
              <a:spcBef>
                <a:spcPts val="600"/>
              </a:spcBef>
            </a:pPr>
            <a:r>
              <a:rPr lang="es-MX" sz="1800" b="1" dirty="0">
                <a:solidFill>
                  <a:srgbClr val="235D4C"/>
                </a:solidFill>
                <a:latin typeface="Arial" panose="020B0604020202020204" pitchFamily="34" charset="0"/>
                <a:cs typeface="Arial" panose="020B0604020202020204" pitchFamily="34" charset="0"/>
              </a:rPr>
              <a:t>Resultados finales por obligación de transparencia</a:t>
            </a:r>
          </a:p>
        </p:txBody>
      </p:sp>
      <p:pic>
        <p:nvPicPr>
          <p:cNvPr id="24" name="Imagen 23"/>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3" name="CuadroTexto 2"/>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2</a:t>
            </a:r>
          </a:p>
        </p:txBody>
      </p:sp>
    </p:spTree>
    <p:extLst>
      <p:ext uri="{BB962C8B-B14F-4D97-AF65-F5344CB8AC3E}">
        <p14:creationId xmlns:p14="http://schemas.microsoft.com/office/powerpoint/2010/main" val="80044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4155"/>
            <a:ext cx="10040982" cy="7736495"/>
          </a:xfrm>
          <a:prstGeom prst="rect">
            <a:avLst/>
          </a:prstGeom>
        </p:spPr>
      </p:pic>
      <p:sp>
        <p:nvSpPr>
          <p:cNvPr id="8" name="16 Rectángulo"/>
          <p:cNvSpPr/>
          <p:nvPr/>
        </p:nvSpPr>
        <p:spPr>
          <a:xfrm>
            <a:off x="486346" y="4642221"/>
            <a:ext cx="781278" cy="988713"/>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6600" b="1" kern="0" noProof="0" dirty="0">
                <a:solidFill>
                  <a:schemeClr val="bg1"/>
                </a:solidFill>
                <a:latin typeface="Arial" panose="020B0604020202020204" pitchFamily="34" charset="0"/>
                <a:cs typeface="Arial" panose="020B0604020202020204" pitchFamily="34" charset="0"/>
              </a:rPr>
              <a:t>1</a:t>
            </a:r>
            <a:endParaRPr kumimoji="0" lang="es-MX" sz="6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6" name="Marcador de contenido 4"/>
          <p:cNvSpPr txBox="1">
            <a:spLocks/>
          </p:cNvSpPr>
          <p:nvPr/>
        </p:nvSpPr>
        <p:spPr>
          <a:xfrm>
            <a:off x="1386446" y="4730993"/>
            <a:ext cx="7272808" cy="935238"/>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Font typeface="Arial" panose="020B0604020202020204" pitchFamily="34" charset="0"/>
              <a:buNone/>
            </a:pPr>
            <a:r>
              <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Marco General</a:t>
            </a:r>
          </a:p>
        </p:txBody>
      </p:sp>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2358678" y="552012"/>
            <a:ext cx="4896544" cy="1530193"/>
          </a:xfrm>
          <a:prstGeom prst="rect">
            <a:avLst/>
          </a:prstGeom>
        </p:spPr>
      </p:pic>
      <p:sp>
        <p:nvSpPr>
          <p:cNvPr id="7" name="CuadroTexto 6"/>
          <p:cNvSpPr txBox="1"/>
          <p:nvPr/>
        </p:nvSpPr>
        <p:spPr>
          <a:xfrm>
            <a:off x="9343330" y="7142410"/>
            <a:ext cx="490784" cy="400110"/>
          </a:xfrm>
          <a:prstGeom prst="rect">
            <a:avLst/>
          </a:prstGeom>
          <a:noFill/>
        </p:spPr>
        <p:txBody>
          <a:bodyPr wrap="square" rtlCol="0">
            <a:spAutoFit/>
          </a:bodyPr>
          <a:lstStyle/>
          <a:p>
            <a:pPr algn="ctr"/>
            <a:r>
              <a:rPr lang="es-MX" b="1" dirty="0">
                <a:solidFill>
                  <a:schemeClr val="bg1"/>
                </a:solidFill>
              </a:rPr>
              <a:t>3</a:t>
            </a:r>
          </a:p>
        </p:txBody>
      </p:sp>
    </p:spTree>
    <p:extLst>
      <p:ext uri="{BB962C8B-B14F-4D97-AF65-F5344CB8AC3E}">
        <p14:creationId xmlns:p14="http://schemas.microsoft.com/office/powerpoint/2010/main" val="2924145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040982" cy="7736495"/>
          </a:xfrm>
          <a:prstGeom prst="rect">
            <a:avLst/>
          </a:prstGeom>
        </p:spPr>
      </p:pic>
      <p:sp>
        <p:nvSpPr>
          <p:cNvPr id="6" name="Título 1"/>
          <p:cNvSpPr txBox="1">
            <a:spLocks/>
          </p:cNvSpPr>
          <p:nvPr/>
        </p:nvSpPr>
        <p:spPr>
          <a:xfrm>
            <a:off x="4718" y="-94295"/>
            <a:ext cx="9986684" cy="1300324"/>
          </a:xfrm>
          <a:prstGeom prst="rect">
            <a:avLst/>
          </a:prstGeom>
        </p:spPr>
        <p:txBody>
          <a:bodyPr vert="horz" lIns="81013" tIns="40507" rIns="81013" bIns="40507" rtlCol="0" anchor="ctr">
            <a:noAutofit/>
          </a:bodyPr>
          <a:lstStyle>
            <a:lvl1pPr algn="l" defTabSz="1004377" rtl="0" eaLnBrk="1" latinLnBrk="0" hangingPunct="1">
              <a:lnSpc>
                <a:spcPct val="90000"/>
              </a:lnSpc>
              <a:spcBef>
                <a:spcPct val="0"/>
              </a:spcBef>
              <a:buNone/>
              <a:defRPr sz="4833" kern="1200">
                <a:solidFill>
                  <a:schemeClr val="tx1"/>
                </a:solidFill>
                <a:latin typeface="+mj-lt"/>
                <a:ea typeface="+mj-ea"/>
                <a:cs typeface="+mj-cs"/>
              </a:defRPr>
            </a:lvl1pPr>
          </a:lstStyle>
          <a:p>
            <a:pPr algn="r"/>
            <a:r>
              <a:rPr lang="es-MX" sz="4800" dirty="0">
                <a:solidFill>
                  <a:schemeClr val="bg1"/>
                </a:solidFill>
                <a:effectLst>
                  <a:outerShdw blurRad="38100" dist="38100" dir="2700000" algn="tl">
                    <a:srgbClr val="000000">
                      <a:alpha val="43137"/>
                    </a:srgbClr>
                  </a:outerShdw>
                </a:effectLst>
                <a:latin typeface="Century Gothic" panose="020B0502020202020204" pitchFamily="34" charset="0"/>
                <a:ea typeface="+mn-ea"/>
                <a:cs typeface="+mn-cs"/>
              </a:rPr>
              <a:t>Marco General</a:t>
            </a:r>
          </a:p>
        </p:txBody>
      </p:sp>
      <p:sp>
        <p:nvSpPr>
          <p:cNvPr id="2" name="Rectángulo 1"/>
          <p:cNvSpPr/>
          <p:nvPr/>
        </p:nvSpPr>
        <p:spPr>
          <a:xfrm>
            <a:off x="344745" y="1539755"/>
            <a:ext cx="9351489" cy="3560975"/>
          </a:xfrm>
          <a:prstGeom prst="rect">
            <a:avLst/>
          </a:prstGeom>
        </p:spPr>
        <p:txBody>
          <a:bodyPr wrap="square">
            <a:spAutoFit/>
          </a:bodyPr>
          <a:lstStyle/>
          <a:p>
            <a:pPr algn="just" fontAlgn="auto">
              <a:lnSpc>
                <a:spcPct val="115000"/>
              </a:lnSpc>
              <a:spcAft>
                <a:spcPts val="800"/>
              </a:spcAft>
            </a:pPr>
            <a:r>
              <a:rPr lang="es-ES" sz="2800" dirty="0"/>
              <a:t>El INAI verifica la información de los portales de transparencia, con fundamento en lo previsto en los artículos 84, 85, 86, 87 y 88 de la Ley General, el numeral Cuarto Transitorio de los Lineamientos Técnicos Generales y en cumplimiento a lo previsto en el numeral II del Programa Anual para la verificación 2018, publicado en el DOF el 28 de diciembre de 2017</a:t>
            </a:r>
            <a:r>
              <a:rPr lang="es-MX" sz="2800" dirty="0">
                <a:latin typeface="Calibri" panose="020F0502020204030204" pitchFamily="34" charset="0"/>
                <a:ea typeface="Times New Roman" panose="02020603050405020304" pitchFamily="18" charset="0"/>
              </a:rPr>
              <a:t>.</a:t>
            </a:r>
          </a:p>
        </p:txBody>
      </p:sp>
      <p:pic>
        <p:nvPicPr>
          <p:cNvPr id="7" name="Imagen 6"/>
          <p:cNvPicPr>
            <a:picLocks noChangeAspect="1"/>
          </p:cNvPicPr>
          <p:nvPr/>
        </p:nvPicPr>
        <p:blipFill rotWithShape="1">
          <a:blip r:embed="rId3"/>
          <a:srcRect l="545" t="4627" r="6291" b="20023"/>
          <a:stretch/>
        </p:blipFill>
        <p:spPr>
          <a:xfrm>
            <a:off x="3078634" y="4590405"/>
            <a:ext cx="3982203" cy="2826723"/>
          </a:xfrm>
          <a:prstGeom prst="rect">
            <a:avLst/>
          </a:prstGeom>
        </p:spPr>
      </p:pic>
      <p:pic>
        <p:nvPicPr>
          <p:cNvPr id="8" name="Imagen 7"/>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9" name="CuadroTexto 8"/>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4</a:t>
            </a:r>
          </a:p>
        </p:txBody>
      </p:sp>
    </p:spTree>
    <p:extLst>
      <p:ext uri="{BB962C8B-B14F-4D97-AF65-F5344CB8AC3E}">
        <p14:creationId xmlns:p14="http://schemas.microsoft.com/office/powerpoint/2010/main" val="1108716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8" y="10230"/>
            <a:ext cx="10040982" cy="7736495"/>
          </a:xfrm>
          <a:prstGeom prst="rect">
            <a:avLst/>
          </a:prstGeom>
        </p:spPr>
      </p:pic>
      <p:sp>
        <p:nvSpPr>
          <p:cNvPr id="6" name="Título 1"/>
          <p:cNvSpPr txBox="1">
            <a:spLocks/>
          </p:cNvSpPr>
          <p:nvPr/>
        </p:nvSpPr>
        <p:spPr>
          <a:xfrm>
            <a:off x="31325" y="-275510"/>
            <a:ext cx="9986684" cy="1300324"/>
          </a:xfrm>
          <a:prstGeom prst="rect">
            <a:avLst/>
          </a:prstGeom>
        </p:spPr>
        <p:txBody>
          <a:bodyPr vert="horz" lIns="81013" tIns="40507" rIns="81013" bIns="40507" rtlCol="0" anchor="ctr">
            <a:noAutofit/>
          </a:bodyPr>
          <a:lstStyle>
            <a:lvl1pPr algn="l" defTabSz="1004377" rtl="0" eaLnBrk="1" latinLnBrk="0" hangingPunct="1">
              <a:lnSpc>
                <a:spcPct val="90000"/>
              </a:lnSpc>
              <a:spcBef>
                <a:spcPct val="0"/>
              </a:spcBef>
              <a:buNone/>
              <a:defRPr sz="4833" kern="1200">
                <a:solidFill>
                  <a:schemeClr val="tx1"/>
                </a:solidFill>
                <a:latin typeface="+mj-lt"/>
                <a:ea typeface="+mj-ea"/>
                <a:cs typeface="+mj-cs"/>
              </a:defRPr>
            </a:lvl1pPr>
          </a:lstStyle>
          <a:p>
            <a:pPr algn="r"/>
            <a:r>
              <a:rPr lang="es-MX" sz="3200" dirty="0">
                <a:solidFill>
                  <a:schemeClr val="bg1"/>
                </a:solidFill>
                <a:effectLst>
                  <a:outerShdw blurRad="38100" dist="38100" dir="2700000" algn="tl">
                    <a:srgbClr val="000000">
                      <a:alpha val="43137"/>
                    </a:srgbClr>
                  </a:outerShdw>
                </a:effectLst>
                <a:latin typeface="Century Gothic" panose="020B0502020202020204" pitchFamily="34" charset="0"/>
                <a:ea typeface="+mn-ea"/>
                <a:cs typeface="+mn-cs"/>
              </a:rPr>
              <a:t>Programa Anual de Verificación 2018</a:t>
            </a:r>
          </a:p>
        </p:txBody>
      </p:sp>
      <p:sp>
        <p:nvSpPr>
          <p:cNvPr id="2" name="Rectángulo 1"/>
          <p:cNvSpPr/>
          <p:nvPr/>
        </p:nvSpPr>
        <p:spPr>
          <a:xfrm>
            <a:off x="342330" y="1422053"/>
            <a:ext cx="8583706" cy="1366528"/>
          </a:xfrm>
          <a:prstGeom prst="rect">
            <a:avLst/>
          </a:prstGeom>
        </p:spPr>
        <p:txBody>
          <a:bodyPr wrap="square">
            <a:spAutoFit/>
          </a:bodyPr>
          <a:lstStyle/>
          <a:p>
            <a:pPr algn="just" fontAlgn="auto">
              <a:lnSpc>
                <a:spcPct val="115000"/>
              </a:lnSpc>
              <a:spcAft>
                <a:spcPts val="800"/>
              </a:spcAft>
            </a:pPr>
            <a:r>
              <a:rPr lang="es-MX" sz="2400" dirty="0">
                <a:latin typeface="Calibri" panose="020F0502020204030204" pitchFamily="34" charset="0"/>
                <a:ea typeface="Times New Roman" panose="02020603050405020304" pitchFamily="18" charset="0"/>
              </a:rPr>
              <a:t>El Programa Anual de Verificación 2018 publicado en el </a:t>
            </a:r>
            <a:r>
              <a:rPr lang="es-ES" sz="2400" dirty="0"/>
              <a:t>DOF el 28 de diciembre de 2017, </a:t>
            </a:r>
            <a:r>
              <a:rPr lang="es-MX" sz="2400" dirty="0">
                <a:latin typeface="Calibri" panose="020F0502020204030204" pitchFamily="34" charset="0"/>
                <a:ea typeface="Times New Roman" panose="02020603050405020304" pitchFamily="18" charset="0"/>
              </a:rPr>
              <a:t>establece que el INAI realice tres verificaciones a los portales de transparencia: </a:t>
            </a:r>
          </a:p>
        </p:txBody>
      </p:sp>
      <p:graphicFrame>
        <p:nvGraphicFramePr>
          <p:cNvPr id="7" name="Diagrama 6"/>
          <p:cNvGraphicFramePr/>
          <p:nvPr>
            <p:extLst>
              <p:ext uri="{D42A27DB-BD31-4B8C-83A1-F6EECF244321}">
                <p14:modId xmlns:p14="http://schemas.microsoft.com/office/powerpoint/2010/main" val="604749185"/>
              </p:ext>
            </p:extLst>
          </p:nvPr>
        </p:nvGraphicFramePr>
        <p:xfrm>
          <a:off x="630362" y="3095346"/>
          <a:ext cx="8295674" cy="30356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6" name="Grupo 15"/>
          <p:cNvGrpSpPr/>
          <p:nvPr/>
        </p:nvGrpSpPr>
        <p:grpSpPr>
          <a:xfrm>
            <a:off x="809901" y="6418152"/>
            <a:ext cx="8277252" cy="404501"/>
            <a:chOff x="809901" y="6201007"/>
            <a:chExt cx="8277252" cy="404501"/>
          </a:xfrm>
        </p:grpSpPr>
        <p:sp>
          <p:nvSpPr>
            <p:cNvPr id="9" name="Rectángulo 8"/>
            <p:cNvSpPr/>
            <p:nvPr/>
          </p:nvSpPr>
          <p:spPr>
            <a:xfrm>
              <a:off x="809901" y="6205398"/>
              <a:ext cx="2033634" cy="400110"/>
            </a:xfrm>
            <a:prstGeom prst="rect">
              <a:avLst/>
            </a:prstGeom>
          </p:spPr>
          <p:txBody>
            <a:bodyPr wrap="none">
              <a:spAutoFit/>
            </a:bodyPr>
            <a:lstStyle/>
            <a:p>
              <a:pPr fontAlgn="ctr"/>
              <a:r>
                <a:rPr lang="es-MX" dirty="0"/>
                <a:t>Enero - abril 2018</a:t>
              </a:r>
              <a:endParaRPr lang="es-MX" dirty="0">
                <a:solidFill>
                  <a:srgbClr val="000000"/>
                </a:solidFill>
                <a:latin typeface="Calibri" panose="020F0502020204030204" pitchFamily="34" charset="0"/>
              </a:endParaRPr>
            </a:p>
          </p:txBody>
        </p:sp>
        <p:sp>
          <p:nvSpPr>
            <p:cNvPr id="10" name="Rectángulo 9"/>
            <p:cNvSpPr/>
            <p:nvPr/>
          </p:nvSpPr>
          <p:spPr>
            <a:xfrm>
              <a:off x="3365790" y="6201007"/>
              <a:ext cx="2666627" cy="400110"/>
            </a:xfrm>
            <a:prstGeom prst="rect">
              <a:avLst/>
            </a:prstGeom>
          </p:spPr>
          <p:txBody>
            <a:bodyPr wrap="none">
              <a:spAutoFit/>
            </a:bodyPr>
            <a:lstStyle/>
            <a:p>
              <a:pPr fontAlgn="ctr"/>
              <a:r>
                <a:rPr lang="es-MX" dirty="0"/>
                <a:t>Mayo - noviembre 2018</a:t>
              </a:r>
              <a:endParaRPr lang="es-MX" dirty="0">
                <a:solidFill>
                  <a:srgbClr val="000000"/>
                </a:solidFill>
                <a:latin typeface="Calibri" panose="020F0502020204030204" pitchFamily="34" charset="0"/>
              </a:endParaRPr>
            </a:p>
          </p:txBody>
        </p:sp>
        <p:sp>
          <p:nvSpPr>
            <p:cNvPr id="11" name="Rectángulo 10"/>
            <p:cNvSpPr/>
            <p:nvPr/>
          </p:nvSpPr>
          <p:spPr>
            <a:xfrm>
              <a:off x="6093513" y="6201007"/>
              <a:ext cx="2993640" cy="400110"/>
            </a:xfrm>
            <a:prstGeom prst="rect">
              <a:avLst/>
            </a:prstGeom>
          </p:spPr>
          <p:txBody>
            <a:bodyPr wrap="none">
              <a:spAutoFit/>
            </a:bodyPr>
            <a:lstStyle/>
            <a:p>
              <a:pPr fontAlgn="ctr"/>
              <a:r>
                <a:rPr lang="es-MX" dirty="0"/>
                <a:t>Octubre 2018 - enero 2019</a:t>
              </a:r>
              <a:endParaRPr lang="es-MX" dirty="0">
                <a:solidFill>
                  <a:srgbClr val="000000"/>
                </a:solidFill>
                <a:latin typeface="Calibri" panose="020F0502020204030204" pitchFamily="34" charset="0"/>
              </a:endParaRPr>
            </a:p>
          </p:txBody>
        </p:sp>
      </p:grpSp>
      <p:grpSp>
        <p:nvGrpSpPr>
          <p:cNvPr id="15" name="Grupo 14"/>
          <p:cNvGrpSpPr/>
          <p:nvPr/>
        </p:nvGrpSpPr>
        <p:grpSpPr>
          <a:xfrm>
            <a:off x="1638474" y="5814541"/>
            <a:ext cx="5880147" cy="674725"/>
            <a:chOff x="1638474" y="5526509"/>
            <a:chExt cx="5880147" cy="674725"/>
          </a:xfrm>
        </p:grpSpPr>
        <p:sp>
          <p:nvSpPr>
            <p:cNvPr id="12" name="Flecha: hacia abajo 11"/>
            <p:cNvSpPr/>
            <p:nvPr/>
          </p:nvSpPr>
          <p:spPr>
            <a:xfrm>
              <a:off x="1638474" y="5526509"/>
              <a:ext cx="360040" cy="674498"/>
            </a:xfrm>
            <a:prstGeom prst="downArrow">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hacia abajo 12"/>
            <p:cNvSpPr/>
            <p:nvPr/>
          </p:nvSpPr>
          <p:spPr>
            <a:xfrm>
              <a:off x="4401873" y="5526736"/>
              <a:ext cx="360040" cy="674498"/>
            </a:xfrm>
            <a:prstGeom prst="downArrow">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hacia abajo 13"/>
            <p:cNvSpPr/>
            <p:nvPr/>
          </p:nvSpPr>
          <p:spPr>
            <a:xfrm>
              <a:off x="7158581" y="5526509"/>
              <a:ext cx="360040" cy="674498"/>
            </a:xfrm>
            <a:prstGeom prst="downArrow">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7" name="Imagen 16"/>
          <p:cNvPicPr>
            <a:picLocks noChangeAspect="1"/>
          </p:cNvPicPr>
          <p:nvPr/>
        </p:nvPicPr>
        <p:blipFill rotWithShape="1">
          <a:blip r:embed="rId8"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8" name="CuadroTexto 17"/>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5</a:t>
            </a:r>
          </a:p>
        </p:txBody>
      </p:sp>
    </p:spTree>
    <p:extLst>
      <p:ext uri="{BB962C8B-B14F-4D97-AF65-F5344CB8AC3E}">
        <p14:creationId xmlns:p14="http://schemas.microsoft.com/office/powerpoint/2010/main" val="38020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8" y="4155"/>
            <a:ext cx="10040982" cy="7736495"/>
          </a:xfrm>
          <a:prstGeom prst="rect">
            <a:avLst/>
          </a:prstGeom>
        </p:spPr>
      </p:pic>
      <p:sp>
        <p:nvSpPr>
          <p:cNvPr id="6" name="Título 1"/>
          <p:cNvSpPr txBox="1">
            <a:spLocks/>
          </p:cNvSpPr>
          <p:nvPr/>
        </p:nvSpPr>
        <p:spPr>
          <a:xfrm>
            <a:off x="4718" y="-94295"/>
            <a:ext cx="9986684" cy="1300324"/>
          </a:xfrm>
          <a:prstGeom prst="rect">
            <a:avLst/>
          </a:prstGeom>
        </p:spPr>
        <p:txBody>
          <a:bodyPr vert="horz" lIns="81013" tIns="40507" rIns="81013" bIns="40507" rtlCol="0" anchor="ctr">
            <a:noAutofit/>
          </a:bodyPr>
          <a:lstStyle>
            <a:lvl1pPr algn="l" defTabSz="1004377" rtl="0" eaLnBrk="1" latinLnBrk="0" hangingPunct="1">
              <a:lnSpc>
                <a:spcPct val="90000"/>
              </a:lnSpc>
              <a:spcBef>
                <a:spcPct val="0"/>
              </a:spcBef>
              <a:buNone/>
              <a:defRPr sz="4833" kern="1200">
                <a:solidFill>
                  <a:schemeClr val="tx1"/>
                </a:solidFill>
                <a:latin typeface="+mj-lt"/>
                <a:ea typeface="+mj-ea"/>
                <a:cs typeface="+mj-cs"/>
              </a:defRPr>
            </a:lvl1pPr>
          </a:lstStyle>
          <a:p>
            <a:pPr algn="r"/>
            <a:r>
              <a:rPr lang="es-MX" sz="3200" dirty="0">
                <a:solidFill>
                  <a:schemeClr val="bg1"/>
                </a:solidFill>
                <a:effectLst>
                  <a:outerShdw blurRad="38100" dist="38100" dir="2700000" algn="tl">
                    <a:srgbClr val="000000">
                      <a:alpha val="43137"/>
                    </a:srgbClr>
                  </a:outerShdw>
                </a:effectLst>
                <a:latin typeface="Century Gothic" panose="020B0502020202020204" pitchFamily="34" charset="0"/>
              </a:rPr>
              <a:t>Resultados presentados</a:t>
            </a:r>
          </a:p>
        </p:txBody>
      </p:sp>
      <p:sp>
        <p:nvSpPr>
          <p:cNvPr id="2" name="Rectángulo 1"/>
          <p:cNvSpPr/>
          <p:nvPr/>
        </p:nvSpPr>
        <p:spPr>
          <a:xfrm>
            <a:off x="2718594" y="2790205"/>
            <a:ext cx="6954795" cy="4708981"/>
          </a:xfrm>
          <a:prstGeom prst="rect">
            <a:avLst/>
          </a:prstGeom>
        </p:spPr>
        <p:txBody>
          <a:bodyPr wrap="square">
            <a:spAutoFit/>
          </a:bodyPr>
          <a:lstStyle/>
          <a:p>
            <a:pPr marL="342900" indent="-342900">
              <a:buFont typeface="Wingdings" panose="05000000000000000000" pitchFamily="2" charset="2"/>
              <a:buChar char="q"/>
            </a:pPr>
            <a:r>
              <a:rPr lang="es-MX" b="1" dirty="0">
                <a:solidFill>
                  <a:schemeClr val="accent6">
                    <a:lumMod val="75000"/>
                  </a:schemeClr>
                </a:solidFill>
              </a:rPr>
              <a:t>Tipo: vinculante</a:t>
            </a:r>
            <a:endParaRPr lang="es-MX" dirty="0">
              <a:solidFill>
                <a:schemeClr val="accent6">
                  <a:lumMod val="75000"/>
                </a:schemeClr>
              </a:solidFill>
            </a:endParaRPr>
          </a:p>
          <a:p>
            <a:r>
              <a:rPr lang="es-MX" dirty="0"/>
              <a:t>Los requerimiento deben ser atendidos  por los sujetos obligados en un plazo determinado</a:t>
            </a:r>
          </a:p>
          <a:p>
            <a:pPr marL="342900" indent="-342900">
              <a:buFont typeface="Wingdings" panose="05000000000000000000" pitchFamily="2" charset="2"/>
              <a:buChar char="q"/>
            </a:pPr>
            <a:r>
              <a:rPr lang="es-MX" b="1" dirty="0">
                <a:solidFill>
                  <a:schemeClr val="accent6">
                    <a:lumMod val="75000"/>
                  </a:schemeClr>
                </a:solidFill>
              </a:rPr>
              <a:t>Modalidad: censal (todos los SO del Padrón)</a:t>
            </a:r>
            <a:endParaRPr lang="es-MX" dirty="0">
              <a:solidFill>
                <a:schemeClr val="accent6">
                  <a:lumMod val="75000"/>
                </a:schemeClr>
              </a:solidFill>
            </a:endParaRPr>
          </a:p>
          <a:p>
            <a:r>
              <a:rPr lang="es-MX" dirty="0"/>
              <a:t>870 sujetos obligados verificados</a:t>
            </a:r>
          </a:p>
          <a:p>
            <a:pPr marL="342900" indent="-342900">
              <a:buFont typeface="Wingdings" panose="05000000000000000000" pitchFamily="2" charset="2"/>
              <a:buChar char="q"/>
            </a:pPr>
            <a:r>
              <a:rPr lang="es-MX" b="1" dirty="0">
                <a:solidFill>
                  <a:schemeClr val="accent6">
                    <a:lumMod val="75000"/>
                  </a:schemeClr>
                </a:solidFill>
              </a:rPr>
              <a:t>Forma: virtual</a:t>
            </a:r>
            <a:endParaRPr lang="es-MX" dirty="0">
              <a:solidFill>
                <a:schemeClr val="accent6">
                  <a:lumMod val="75000"/>
                </a:schemeClr>
              </a:solidFill>
            </a:endParaRPr>
          </a:p>
          <a:p>
            <a:r>
              <a:rPr lang="es-MX" dirty="0"/>
              <a:t>SIPOT y/o portal de transparencia institucional</a:t>
            </a:r>
          </a:p>
          <a:p>
            <a:pPr marL="342900" indent="-342900">
              <a:buFont typeface="Wingdings" panose="05000000000000000000" pitchFamily="2" charset="2"/>
              <a:buChar char="q"/>
            </a:pPr>
            <a:r>
              <a:rPr lang="es-MX" b="1" dirty="0">
                <a:solidFill>
                  <a:schemeClr val="accent6">
                    <a:lumMod val="75000"/>
                  </a:schemeClr>
                </a:solidFill>
              </a:rPr>
              <a:t>Propósito</a:t>
            </a:r>
          </a:p>
          <a:p>
            <a:r>
              <a:rPr lang="es-MX" dirty="0"/>
              <a:t>Corroborar que la información publicada por los sujetos obligados en el SIPOT y en el portal institucional cumpla con lo establecido en los artículos 70 a 82 de la Ley General y con los Lineamientos Técnicos Generales, así como que esté actualizada al 2do trimestre de 2018</a:t>
            </a:r>
          </a:p>
          <a:p>
            <a:pPr marL="342900" indent="-342900">
              <a:buFont typeface="Wingdings" panose="05000000000000000000" pitchFamily="2" charset="2"/>
              <a:buChar char="q"/>
            </a:pPr>
            <a:r>
              <a:rPr lang="es-MX" b="1" dirty="0">
                <a:solidFill>
                  <a:schemeClr val="accent6">
                    <a:lumMod val="75000"/>
                  </a:schemeClr>
                </a:solidFill>
              </a:rPr>
              <a:t>Periodo de realización</a:t>
            </a:r>
          </a:p>
          <a:p>
            <a:r>
              <a:rPr lang="es-MX" dirty="0"/>
              <a:t>Mayo a noviembre de 2018</a:t>
            </a:r>
          </a:p>
        </p:txBody>
      </p:sp>
      <p:sp>
        <p:nvSpPr>
          <p:cNvPr id="3" name="Rectángulo 2"/>
          <p:cNvSpPr/>
          <p:nvPr/>
        </p:nvSpPr>
        <p:spPr>
          <a:xfrm>
            <a:off x="55423" y="4173453"/>
            <a:ext cx="2340531" cy="1785104"/>
          </a:xfrm>
          <a:prstGeom prst="rect">
            <a:avLst/>
          </a:prstGeom>
        </p:spPr>
        <p:txBody>
          <a:bodyPr wrap="square">
            <a:spAutoFit/>
          </a:bodyPr>
          <a:lstStyle/>
          <a:p>
            <a:pPr algn="ctr"/>
            <a:r>
              <a:rPr lang="es-MX" sz="2200" b="1" dirty="0">
                <a:solidFill>
                  <a:schemeClr val="accent6">
                    <a:lumMod val="75000"/>
                  </a:schemeClr>
                </a:solidFill>
              </a:rPr>
              <a:t>Características de la segunda verificación de la LGTAIP</a:t>
            </a:r>
          </a:p>
          <a:p>
            <a:pPr algn="ctr"/>
            <a:r>
              <a:rPr lang="es-MX" sz="2200" b="1" dirty="0">
                <a:solidFill>
                  <a:schemeClr val="accent6">
                    <a:lumMod val="75000"/>
                  </a:schemeClr>
                </a:solidFill>
              </a:rPr>
              <a:t>2018</a:t>
            </a:r>
          </a:p>
        </p:txBody>
      </p:sp>
      <p:sp>
        <p:nvSpPr>
          <p:cNvPr id="7" name="Abrir llave 6"/>
          <p:cNvSpPr/>
          <p:nvPr/>
        </p:nvSpPr>
        <p:spPr>
          <a:xfrm>
            <a:off x="2322894" y="2934220"/>
            <a:ext cx="194648" cy="4564965"/>
          </a:xfrm>
          <a:prstGeom prst="lef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s-MX"/>
          </a:p>
        </p:txBody>
      </p:sp>
      <p:sp>
        <p:nvSpPr>
          <p:cNvPr id="8" name="Rectángulo 7"/>
          <p:cNvSpPr/>
          <p:nvPr/>
        </p:nvSpPr>
        <p:spPr>
          <a:xfrm>
            <a:off x="126306" y="1321550"/>
            <a:ext cx="9721079" cy="1200329"/>
          </a:xfrm>
          <a:prstGeom prst="rect">
            <a:avLst/>
          </a:prstGeom>
        </p:spPr>
        <p:txBody>
          <a:bodyPr wrap="square">
            <a:spAutoFit/>
          </a:bodyPr>
          <a:lstStyle/>
          <a:p>
            <a:r>
              <a:rPr lang="es-MX" sz="2400" dirty="0"/>
              <a:t>Los </a:t>
            </a:r>
            <a:r>
              <a:rPr lang="es-MX" sz="2400" dirty="0">
                <a:latin typeface="Calibri" panose="020F0502020204030204" pitchFamily="34" charset="0"/>
                <a:ea typeface="Times New Roman" panose="02020603050405020304" pitchFamily="18" charset="0"/>
              </a:rPr>
              <a:t>resultados presentados corresponden a la segunda verificación realizada por el INAI en 2018 a la información requerida por la Ley general de Transparencia y Acceso a la Información Pública:</a:t>
            </a:r>
            <a:endParaRPr lang="es-MX" sz="2400" dirty="0"/>
          </a:p>
        </p:txBody>
      </p:sp>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0" name="CuadroTexto 9"/>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6</a:t>
            </a:r>
          </a:p>
        </p:txBody>
      </p:sp>
    </p:spTree>
    <p:extLst>
      <p:ext uri="{BB962C8B-B14F-4D97-AF65-F5344CB8AC3E}">
        <p14:creationId xmlns:p14="http://schemas.microsoft.com/office/powerpoint/2010/main" val="1679901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8" y="4155"/>
            <a:ext cx="10040982" cy="7736495"/>
          </a:xfrm>
          <a:prstGeom prst="rect">
            <a:avLst/>
          </a:prstGeom>
        </p:spPr>
      </p:pic>
      <p:sp>
        <p:nvSpPr>
          <p:cNvPr id="6" name="Título 1"/>
          <p:cNvSpPr txBox="1">
            <a:spLocks/>
          </p:cNvSpPr>
          <p:nvPr/>
        </p:nvSpPr>
        <p:spPr>
          <a:xfrm>
            <a:off x="4718" y="-94295"/>
            <a:ext cx="9986684" cy="1300324"/>
          </a:xfrm>
          <a:prstGeom prst="rect">
            <a:avLst/>
          </a:prstGeom>
        </p:spPr>
        <p:txBody>
          <a:bodyPr vert="horz" lIns="81013" tIns="40507" rIns="81013" bIns="40507" rtlCol="0" anchor="ctr">
            <a:noAutofit/>
          </a:bodyPr>
          <a:lstStyle>
            <a:lvl1pPr algn="l" defTabSz="1004377" rtl="0" eaLnBrk="1" latinLnBrk="0" hangingPunct="1">
              <a:lnSpc>
                <a:spcPct val="90000"/>
              </a:lnSpc>
              <a:spcBef>
                <a:spcPct val="0"/>
              </a:spcBef>
              <a:buNone/>
              <a:defRPr sz="4833" kern="1200">
                <a:solidFill>
                  <a:schemeClr val="tx1"/>
                </a:solidFill>
                <a:latin typeface="+mj-lt"/>
                <a:ea typeface="+mj-ea"/>
                <a:cs typeface="+mj-cs"/>
              </a:defRPr>
            </a:lvl1pPr>
          </a:lstStyle>
          <a:p>
            <a:pPr algn="r"/>
            <a:r>
              <a:rPr lang="es-MX" sz="3200" dirty="0">
                <a:solidFill>
                  <a:schemeClr val="bg1"/>
                </a:solidFill>
                <a:effectLst>
                  <a:outerShdw blurRad="38100" dist="38100" dir="2700000" algn="tl">
                    <a:srgbClr val="000000">
                      <a:alpha val="43137"/>
                    </a:srgbClr>
                  </a:outerShdw>
                </a:effectLst>
                <a:latin typeface="Century Gothic" panose="020B0502020202020204" pitchFamily="34" charset="0"/>
              </a:rPr>
              <a:t>Proceso de verificación vinculante</a:t>
            </a:r>
          </a:p>
        </p:txBody>
      </p:sp>
      <p:sp>
        <p:nvSpPr>
          <p:cNvPr id="8" name="Rectángulo 7"/>
          <p:cNvSpPr/>
          <p:nvPr/>
        </p:nvSpPr>
        <p:spPr>
          <a:xfrm>
            <a:off x="270323" y="1062013"/>
            <a:ext cx="9721079" cy="2677656"/>
          </a:xfrm>
          <a:prstGeom prst="rect">
            <a:avLst/>
          </a:prstGeom>
        </p:spPr>
        <p:txBody>
          <a:bodyPr wrap="square">
            <a:spAutoFit/>
          </a:bodyPr>
          <a:lstStyle/>
          <a:p>
            <a:endParaRPr lang="es-MX" sz="2400" dirty="0"/>
          </a:p>
          <a:p>
            <a:r>
              <a:rPr lang="es-MX" sz="2400" dirty="0"/>
              <a:t>Es la primera vez que se realiza una verificación </a:t>
            </a:r>
            <a:r>
              <a:rPr lang="es-MX" sz="2400" b="1" dirty="0">
                <a:latin typeface="Calibri" panose="020F0502020204030204" pitchFamily="34" charset="0"/>
                <a:ea typeface="Times New Roman" panose="02020603050405020304" pitchFamily="18" charset="0"/>
              </a:rPr>
              <a:t>con efectos vinculantes de la Ley General de Transparencia y Acceso a la Información Pública. </a:t>
            </a:r>
          </a:p>
          <a:p>
            <a:r>
              <a:rPr lang="es-MX" sz="2400" dirty="0">
                <a:latin typeface="Calibri" panose="020F0502020204030204" pitchFamily="34" charset="0"/>
                <a:ea typeface="Times New Roman" panose="02020603050405020304" pitchFamily="18" charset="0"/>
              </a:rPr>
              <a:t>Una verificación vinculante consta  de dos fases, en la primera se revisa la información y se emiten requerimientos para los sujetos obligados con incumplimiento o cumplimiento parcial. En la segunda fase se revisa que los sujetos obligados atiendan dichos requerimientos en tiempo y forma:</a:t>
            </a:r>
            <a:endParaRPr lang="es-MX" sz="2400" dirty="0"/>
          </a:p>
        </p:txBody>
      </p:sp>
      <p:graphicFrame>
        <p:nvGraphicFramePr>
          <p:cNvPr id="9" name="Diagrama 8"/>
          <p:cNvGraphicFramePr/>
          <p:nvPr>
            <p:extLst>
              <p:ext uri="{D42A27DB-BD31-4B8C-83A1-F6EECF244321}">
                <p14:modId xmlns:p14="http://schemas.microsoft.com/office/powerpoint/2010/main" val="4179179745"/>
              </p:ext>
            </p:extLst>
          </p:nvPr>
        </p:nvGraphicFramePr>
        <p:xfrm>
          <a:off x="1988441" y="4164956"/>
          <a:ext cx="5317573" cy="28689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n 6"/>
          <p:cNvPicPr>
            <a:picLocks noChangeAspect="1"/>
          </p:cNvPicPr>
          <p:nvPr/>
        </p:nvPicPr>
        <p:blipFill rotWithShape="1">
          <a:blip r:embed="rId8"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10" name="CuadroTexto 9"/>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7</a:t>
            </a:r>
          </a:p>
        </p:txBody>
      </p:sp>
    </p:spTree>
    <p:extLst>
      <p:ext uri="{BB962C8B-B14F-4D97-AF65-F5344CB8AC3E}">
        <p14:creationId xmlns:p14="http://schemas.microsoft.com/office/powerpoint/2010/main" val="182404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4155"/>
            <a:ext cx="10040982" cy="7736495"/>
          </a:xfrm>
          <a:prstGeom prst="rect">
            <a:avLst/>
          </a:prstGeom>
        </p:spPr>
      </p:pic>
      <p:sp>
        <p:nvSpPr>
          <p:cNvPr id="8" name="16 Rectángulo"/>
          <p:cNvSpPr/>
          <p:nvPr/>
        </p:nvSpPr>
        <p:spPr>
          <a:xfrm>
            <a:off x="486346" y="4642221"/>
            <a:ext cx="781278" cy="988713"/>
          </a:xfrm>
          <a:prstGeom prst="rect">
            <a:avLst/>
          </a:prstGeom>
          <a:solidFill>
            <a:srgbClr val="246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6600" b="1" kern="0" dirty="0">
                <a:solidFill>
                  <a:schemeClr val="bg1"/>
                </a:solidFill>
                <a:latin typeface="Arial" panose="020B0604020202020204" pitchFamily="34" charset="0"/>
                <a:cs typeface="Arial" panose="020B0604020202020204" pitchFamily="34" charset="0"/>
              </a:rPr>
              <a:t>2</a:t>
            </a:r>
            <a:endParaRPr kumimoji="0" lang="es-MX" sz="6600" b="1"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6" name="Marcador de contenido 4"/>
          <p:cNvSpPr txBox="1">
            <a:spLocks/>
          </p:cNvSpPr>
          <p:nvPr/>
        </p:nvSpPr>
        <p:spPr>
          <a:xfrm>
            <a:off x="1386446" y="4730993"/>
            <a:ext cx="7272808" cy="935238"/>
          </a:xfrm>
          <a:prstGeom prst="rect">
            <a:avLst/>
          </a:prstGeom>
        </p:spPr>
        <p:txBody>
          <a:bodyPr vert="horz" lIns="101636" tIns="50818" rIns="101636" bIns="50818" rtlCol="0">
            <a:noAutofit/>
          </a:bodyPr>
          <a:lstStyle>
            <a:lvl1pPr marL="381133" indent="-381133" algn="l" defTabSz="101635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5789" indent="-317611" algn="l" defTabSz="1016356"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0445" indent="-254089" algn="l" defTabSz="101635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78622"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86800"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794978"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3156"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1334"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19511" indent="-254089" algn="l" defTabSz="1016356"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a:lstStyle>
          <a:p>
            <a:pPr marL="0" indent="0" algn="just">
              <a:spcBef>
                <a:spcPts val="600"/>
              </a:spcBef>
              <a:buFont typeface="Arial" panose="020B0604020202020204" pitchFamily="34" charset="0"/>
              <a:buNone/>
            </a:pPr>
            <a:r>
              <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Resultados</a:t>
            </a:r>
            <a:r>
              <a:rPr lang="es-MX" sz="1800" b="1" dirty="0">
                <a:solidFill>
                  <a:srgbClr val="235D4C"/>
                </a:solidFill>
                <a:latin typeface="Arial" panose="020B0604020202020204" pitchFamily="34" charset="0"/>
                <a:cs typeface="Arial" panose="020B0604020202020204" pitchFamily="34" charset="0"/>
              </a:rPr>
              <a:t> </a:t>
            </a:r>
            <a:r>
              <a:rPr lang="es-MX" sz="4000" b="1" kern="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de la verificación</a:t>
            </a:r>
          </a:p>
        </p:txBody>
      </p:sp>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b="10620"/>
          <a:stretch/>
        </p:blipFill>
        <p:spPr>
          <a:xfrm>
            <a:off x="2358678" y="552012"/>
            <a:ext cx="4896544" cy="1530193"/>
          </a:xfrm>
          <a:prstGeom prst="rect">
            <a:avLst/>
          </a:prstGeom>
        </p:spPr>
      </p:pic>
      <p:sp>
        <p:nvSpPr>
          <p:cNvPr id="7" name="CuadroTexto 6"/>
          <p:cNvSpPr txBox="1"/>
          <p:nvPr/>
        </p:nvSpPr>
        <p:spPr>
          <a:xfrm>
            <a:off x="9343330" y="7142410"/>
            <a:ext cx="490784" cy="400110"/>
          </a:xfrm>
          <a:prstGeom prst="rect">
            <a:avLst/>
          </a:prstGeom>
          <a:noFill/>
        </p:spPr>
        <p:txBody>
          <a:bodyPr wrap="square" rtlCol="0">
            <a:spAutoFit/>
          </a:bodyPr>
          <a:lstStyle/>
          <a:p>
            <a:pPr algn="ctr"/>
            <a:r>
              <a:rPr lang="es-MX" b="1" dirty="0">
                <a:solidFill>
                  <a:schemeClr val="bg1"/>
                </a:solidFill>
              </a:rPr>
              <a:t>8</a:t>
            </a:r>
          </a:p>
        </p:txBody>
      </p:sp>
    </p:spTree>
    <p:extLst>
      <p:ext uri="{BB962C8B-B14F-4D97-AF65-F5344CB8AC3E}">
        <p14:creationId xmlns:p14="http://schemas.microsoft.com/office/powerpoint/2010/main" val="2289123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46" y="-1935"/>
            <a:ext cx="10040982" cy="7736495"/>
          </a:xfrm>
          <a:prstGeom prst="rect">
            <a:avLst/>
          </a:prstGeom>
        </p:spPr>
      </p:pic>
      <p:sp>
        <p:nvSpPr>
          <p:cNvPr id="6" name="Rectángulo 5"/>
          <p:cNvSpPr/>
          <p:nvPr/>
        </p:nvSpPr>
        <p:spPr>
          <a:xfrm>
            <a:off x="1278434" y="57539"/>
            <a:ext cx="8767144" cy="707886"/>
          </a:xfrm>
          <a:prstGeom prst="rect">
            <a:avLst/>
          </a:prstGeom>
        </p:spPr>
        <p:txBody>
          <a:bodyPr wrap="none">
            <a:spAutoFit/>
          </a:bodyPr>
          <a:lstStyle/>
          <a:p>
            <a:r>
              <a:rPr lang="es-MX" sz="4000" dirty="0">
                <a:solidFill>
                  <a:schemeClr val="bg1"/>
                </a:solidFill>
                <a:effectLst>
                  <a:outerShdw blurRad="38100" dist="38100" dir="2700000" algn="tl">
                    <a:srgbClr val="000000">
                      <a:alpha val="43137"/>
                    </a:srgbClr>
                  </a:outerShdw>
                </a:effectLst>
                <a:latin typeface="Century Gothic" panose="020B0502020202020204" pitchFamily="34" charset="0"/>
              </a:rPr>
              <a:t>Resultados de la verificación fase I</a:t>
            </a:r>
          </a:p>
        </p:txBody>
      </p:sp>
      <p:grpSp>
        <p:nvGrpSpPr>
          <p:cNvPr id="8" name="Grupo 7"/>
          <p:cNvGrpSpPr/>
          <p:nvPr/>
        </p:nvGrpSpPr>
        <p:grpSpPr>
          <a:xfrm>
            <a:off x="-521766" y="2403502"/>
            <a:ext cx="4132352" cy="4034260"/>
            <a:chOff x="2718594" y="1206029"/>
            <a:chExt cx="3224144" cy="3384376"/>
          </a:xfrm>
        </p:grpSpPr>
        <p:pic>
          <p:nvPicPr>
            <p:cNvPr id="1026"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8594" y="1206029"/>
              <a:ext cx="3224144" cy="3224145"/>
            </a:xfrm>
            <a:prstGeom prst="rect">
              <a:avLst/>
            </a:prstGeom>
            <a:noFill/>
            <a:extLst>
              <a:ext uri="{909E8E84-426E-40DD-AFC4-6F175D3DCCD1}">
                <a14:hiddenFill xmlns:a14="http://schemas.microsoft.com/office/drawing/2010/main">
                  <a:solidFill>
                    <a:srgbClr val="FFFFFF"/>
                  </a:solidFill>
                </a14:hiddenFill>
              </a:ext>
            </a:extLst>
          </p:spPr>
        </p:pic>
        <p:sp>
          <p:nvSpPr>
            <p:cNvPr id="2" name="Elipse 1"/>
            <p:cNvSpPr/>
            <p:nvPr/>
          </p:nvSpPr>
          <p:spPr>
            <a:xfrm>
              <a:off x="4086325" y="3608123"/>
              <a:ext cx="904782" cy="882927"/>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870</a:t>
              </a:r>
            </a:p>
          </p:txBody>
        </p:sp>
        <p:sp>
          <p:nvSpPr>
            <p:cNvPr id="7" name="Rectángulo 6"/>
            <p:cNvSpPr/>
            <p:nvPr/>
          </p:nvSpPr>
          <p:spPr>
            <a:xfrm>
              <a:off x="3366666" y="4230365"/>
              <a:ext cx="2160240" cy="360040"/>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Sujetos Obligados</a:t>
              </a:r>
            </a:p>
          </p:txBody>
        </p:sp>
      </p:grpSp>
      <p:sp>
        <p:nvSpPr>
          <p:cNvPr id="11" name="CuadroTexto 10"/>
          <p:cNvSpPr txBox="1"/>
          <p:nvPr/>
        </p:nvSpPr>
        <p:spPr>
          <a:xfrm>
            <a:off x="94928" y="1638077"/>
            <a:ext cx="5832648" cy="523220"/>
          </a:xfrm>
          <a:prstGeom prst="rect">
            <a:avLst/>
          </a:prstGeom>
          <a:noFill/>
        </p:spPr>
        <p:txBody>
          <a:bodyPr wrap="square" rtlCol="0">
            <a:spAutoFit/>
          </a:bodyPr>
          <a:lstStyle/>
          <a:p>
            <a:r>
              <a:rPr lang="es-MX" sz="2800" dirty="0">
                <a:latin typeface="Calibri" panose="020F0502020204030204" pitchFamily="34" charset="0"/>
                <a:ea typeface="Times New Roman" panose="02020603050405020304" pitchFamily="18" charset="0"/>
              </a:rPr>
              <a:t>Se revisó la información publicada de:</a:t>
            </a:r>
            <a:endParaRPr lang="es-MX" sz="2800" dirty="0"/>
          </a:p>
        </p:txBody>
      </p:sp>
      <p:grpSp>
        <p:nvGrpSpPr>
          <p:cNvPr id="16" name="Grupo 15"/>
          <p:cNvGrpSpPr/>
          <p:nvPr/>
        </p:nvGrpSpPr>
        <p:grpSpPr>
          <a:xfrm>
            <a:off x="5526906" y="1926109"/>
            <a:ext cx="3888432" cy="1625947"/>
            <a:chOff x="4014738" y="2072232"/>
            <a:chExt cx="3888432" cy="1625947"/>
          </a:xfrm>
        </p:grpSpPr>
        <p:sp>
          <p:nvSpPr>
            <p:cNvPr id="18" name="Elipse 17"/>
            <p:cNvSpPr/>
            <p:nvPr/>
          </p:nvSpPr>
          <p:spPr>
            <a:xfrm>
              <a:off x="4981349" y="2072232"/>
              <a:ext cx="1913709" cy="1294677"/>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t>66.95</a:t>
              </a:r>
              <a:r>
                <a:rPr lang="es-MX" sz="2400" b="1" dirty="0"/>
                <a:t>%</a:t>
              </a:r>
            </a:p>
          </p:txBody>
        </p:sp>
        <p:sp>
          <p:nvSpPr>
            <p:cNvPr id="19" name="Rectángulo 18"/>
            <p:cNvSpPr/>
            <p:nvPr/>
          </p:nvSpPr>
          <p:spPr>
            <a:xfrm>
              <a:off x="4014738" y="3145229"/>
              <a:ext cx="3888432" cy="552950"/>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Promedio de Cumplimiento</a:t>
              </a:r>
            </a:p>
          </p:txBody>
        </p:sp>
      </p:grpSp>
      <p:sp>
        <p:nvSpPr>
          <p:cNvPr id="22" name="Elipse 21"/>
          <p:cNvSpPr/>
          <p:nvPr/>
        </p:nvSpPr>
        <p:spPr>
          <a:xfrm>
            <a:off x="6838303" y="3640213"/>
            <a:ext cx="1121619" cy="1178365"/>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t>32</a:t>
            </a:r>
          </a:p>
        </p:txBody>
      </p:sp>
      <p:sp>
        <p:nvSpPr>
          <p:cNvPr id="23" name="Rectángulo 22"/>
          <p:cNvSpPr/>
          <p:nvPr/>
        </p:nvSpPr>
        <p:spPr>
          <a:xfrm>
            <a:off x="5454898" y="4597152"/>
            <a:ext cx="3888431" cy="822408"/>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Sujetos Obligados con cumplimiento del 100%</a:t>
            </a:r>
          </a:p>
        </p:txBody>
      </p:sp>
      <p:grpSp>
        <p:nvGrpSpPr>
          <p:cNvPr id="20" name="Grupo 19"/>
          <p:cNvGrpSpPr/>
          <p:nvPr/>
        </p:nvGrpSpPr>
        <p:grpSpPr>
          <a:xfrm>
            <a:off x="5814398" y="5725322"/>
            <a:ext cx="3169427" cy="1420227"/>
            <a:chOff x="5845067" y="5696035"/>
            <a:chExt cx="3169427" cy="1420227"/>
          </a:xfrm>
        </p:grpSpPr>
        <p:sp>
          <p:nvSpPr>
            <p:cNvPr id="24" name="Elipse 23"/>
            <p:cNvSpPr/>
            <p:nvPr/>
          </p:nvSpPr>
          <p:spPr>
            <a:xfrm>
              <a:off x="6849956" y="5696035"/>
              <a:ext cx="1159650" cy="1052471"/>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a:t>43</a:t>
              </a:r>
            </a:p>
          </p:txBody>
        </p:sp>
        <p:sp>
          <p:nvSpPr>
            <p:cNvPr id="25" name="Rectángulo 24"/>
            <p:cNvSpPr/>
            <p:nvPr/>
          </p:nvSpPr>
          <p:spPr>
            <a:xfrm>
              <a:off x="5845067" y="6529043"/>
              <a:ext cx="3169427" cy="587219"/>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t>Sujetos Obligados con cero puntos</a:t>
              </a:r>
            </a:p>
          </p:txBody>
        </p:sp>
      </p:grpSp>
      <p:cxnSp>
        <p:nvCxnSpPr>
          <p:cNvPr id="26" name="Conector recto 25"/>
          <p:cNvCxnSpPr>
            <a:endCxn id="19" idx="1"/>
          </p:cNvCxnSpPr>
          <p:nvPr/>
        </p:nvCxnSpPr>
        <p:spPr>
          <a:xfrm flipV="1">
            <a:off x="2462899" y="3275581"/>
            <a:ext cx="3064007" cy="953814"/>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a:endCxn id="23" idx="1"/>
          </p:cNvCxnSpPr>
          <p:nvPr/>
        </p:nvCxnSpPr>
        <p:spPr>
          <a:xfrm>
            <a:off x="2420786" y="4212261"/>
            <a:ext cx="3034112" cy="796095"/>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a:endCxn id="25" idx="1"/>
          </p:cNvCxnSpPr>
          <p:nvPr/>
        </p:nvCxnSpPr>
        <p:spPr>
          <a:xfrm>
            <a:off x="2420786" y="4273398"/>
            <a:ext cx="3393612" cy="2578542"/>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pic>
        <p:nvPicPr>
          <p:cNvPr id="21" name="Imagen 20"/>
          <p:cNvPicPr>
            <a:picLocks noChangeAspect="1"/>
          </p:cNvPicPr>
          <p:nvPr/>
        </p:nvPicPr>
        <p:blipFill rotWithShape="1">
          <a:blip r:embed="rId4" cstate="print">
            <a:extLst>
              <a:ext uri="{28A0092B-C50C-407E-A947-70E740481C1C}">
                <a14:useLocalDpi xmlns:a14="http://schemas.microsoft.com/office/drawing/2010/main" val="0"/>
              </a:ext>
            </a:extLst>
          </a:blip>
          <a:srcRect b="10620"/>
          <a:stretch/>
        </p:blipFill>
        <p:spPr>
          <a:xfrm>
            <a:off x="54298" y="7038677"/>
            <a:ext cx="1944216" cy="607577"/>
          </a:xfrm>
          <a:prstGeom prst="rect">
            <a:avLst/>
          </a:prstGeom>
        </p:spPr>
      </p:pic>
      <p:sp>
        <p:nvSpPr>
          <p:cNvPr id="27" name="CuadroTexto 26"/>
          <p:cNvSpPr txBox="1"/>
          <p:nvPr/>
        </p:nvSpPr>
        <p:spPr>
          <a:xfrm>
            <a:off x="9343330" y="7142410"/>
            <a:ext cx="490784" cy="400110"/>
          </a:xfrm>
          <a:prstGeom prst="rect">
            <a:avLst/>
          </a:prstGeom>
          <a:noFill/>
        </p:spPr>
        <p:txBody>
          <a:bodyPr wrap="square" rtlCol="0">
            <a:spAutoFit/>
          </a:bodyPr>
          <a:lstStyle/>
          <a:p>
            <a:pPr algn="ctr"/>
            <a:r>
              <a:rPr lang="es-MX" b="1" dirty="0">
                <a:solidFill>
                  <a:srgbClr val="904C7D"/>
                </a:solidFill>
              </a:rPr>
              <a:t>9</a:t>
            </a:r>
          </a:p>
        </p:txBody>
      </p:sp>
    </p:spTree>
    <p:extLst>
      <p:ext uri="{BB962C8B-B14F-4D97-AF65-F5344CB8AC3E}">
        <p14:creationId xmlns:p14="http://schemas.microsoft.com/office/powerpoint/2010/main" val="189767377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8558D2453EC4B43BF454FF4F1525F55" ma:contentTypeVersion="1" ma:contentTypeDescription="Crear nuevo documento." ma:contentTypeScope="" ma:versionID="46303c106ebf3c90080a240ce92fa424">
  <xsd:schema xmlns:xsd="http://www.w3.org/2001/XMLSchema" xmlns:xs="http://www.w3.org/2001/XMLSchema" xmlns:p="http://schemas.microsoft.com/office/2006/metadata/properties" xmlns:ns2="8c14706a-eb7e-4c51-ab30-e9dc04126172" targetNamespace="http://schemas.microsoft.com/office/2006/metadata/properties" ma:root="true" ma:fieldsID="76778597a935cc8be5678c882423d423" ns2:_="">
    <xsd:import namespace="8c14706a-eb7e-4c51-ab30-e9dc04126172"/>
    <xsd:element name="properties">
      <xsd:complexType>
        <xsd:sequence>
          <xsd:element name="documentManagement">
            <xsd:complexType>
              <xsd:all>
                <xsd:element ref="ns2:Descripc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14706a-eb7e-4c51-ab30-e9dc04126172" elementFormDefault="qualified">
    <xsd:import namespace="http://schemas.microsoft.com/office/2006/documentManagement/types"/>
    <xsd:import namespace="http://schemas.microsoft.com/office/infopath/2007/PartnerControls"/>
    <xsd:element name="Descripcion" ma:index="8" nillable="true" ma:displayName="Descripcion" ma:internalName="Descripcion">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cion xmlns="8c14706a-eb7e-4c51-ab30-e9dc04126172" xsi:nil="true"/>
  </documentManagement>
</p:properties>
</file>

<file path=customXml/itemProps1.xml><?xml version="1.0" encoding="utf-8"?>
<ds:datastoreItem xmlns:ds="http://schemas.openxmlformats.org/officeDocument/2006/customXml" ds:itemID="{174D0AB1-6B82-4451-8E89-1506DA11CB88}"/>
</file>

<file path=customXml/itemProps2.xml><?xml version="1.0" encoding="utf-8"?>
<ds:datastoreItem xmlns:ds="http://schemas.openxmlformats.org/officeDocument/2006/customXml" ds:itemID="{037CEDC2-5BA9-4249-8A6B-D6372F554C52}"/>
</file>

<file path=customXml/itemProps3.xml><?xml version="1.0" encoding="utf-8"?>
<ds:datastoreItem xmlns:ds="http://schemas.openxmlformats.org/officeDocument/2006/customXml" ds:itemID="{179CC753-7A36-4C68-A7D4-3716E4500C10}"/>
</file>

<file path=docProps/app.xml><?xml version="1.0" encoding="utf-8"?>
<Properties xmlns="http://schemas.openxmlformats.org/officeDocument/2006/extended-properties" xmlns:vt="http://schemas.openxmlformats.org/officeDocument/2006/docPropsVTypes">
  <TotalTime>3257</TotalTime>
  <Words>1346</Words>
  <Application>Microsoft Office PowerPoint</Application>
  <PresentationFormat>Personalizado</PresentationFormat>
  <Paragraphs>282</Paragraphs>
  <Slides>19</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Arial Narrow</vt:lpstr>
      <vt:lpstr>Calibri</vt:lpstr>
      <vt:lpstr>Century Gothic</vt:lpstr>
      <vt:lpstr>Times New Roman</vt:lpstr>
      <vt:lpstr>Wingdings</vt:lpstr>
      <vt:lpstr>Tema de Office</vt:lpstr>
      <vt:lpstr>Resultados de la verificación con efectos vinculantes a las obligaciones establecidas en el Título Quinto de la Ley General de Transparencia y Acceso a la Información Pública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Alejandra Ixchel Alegre Mondragón</dc:creator>
  <cp:lastModifiedBy>Carlos Porfirio Mendiola Jaramillo</cp:lastModifiedBy>
  <cp:revision>312</cp:revision>
  <cp:lastPrinted>2019-04-01T19:50:37Z</cp:lastPrinted>
  <dcterms:created xsi:type="dcterms:W3CDTF">2017-03-14T18:00:32Z</dcterms:created>
  <dcterms:modified xsi:type="dcterms:W3CDTF">2019-04-01T20:00:25Z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0x01010098558D2453EC4B43BF454FF4F1525F55</vt:lpwstr>
  </property>
</Properties>
</file>