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charts/chart10.xml" ContentType="application/vnd.openxmlformats-officedocument.drawingml.chart+xml"/>
  <Override PartName="/ppt/charts/chart11.xml" ContentType="application/vnd.openxmlformats-officedocument.drawingml.chart+xml"/>
  <Override PartName="/ppt/charts/chart12.xml" ContentType="application/vnd.openxmlformats-officedocument.drawingml.chart+xml"/>
  <Override PartName="/ppt/charts/chart13.xml" ContentType="application/vnd.openxmlformats-officedocument.drawingml.chart+xml"/>
  <Override PartName="/ppt/charts/chart14.xml" ContentType="application/vnd.openxmlformats-officedocument.drawingml.chart+xml"/>
  <Override PartName="/ppt/drawings/drawing1.xml" ContentType="application/vnd.openxmlformats-officedocument.drawingml.chartshapes+xml"/>
  <Override PartName="/ppt/charts/chart15.xml" ContentType="application/vnd.openxmlformats-officedocument.drawingml.chart+xml"/>
  <Override PartName="/ppt/charts/chart16.xml" ContentType="application/vnd.openxmlformats-officedocument.drawingml.chart+xml"/>
  <Override PartName="/ppt/charts/chart17.xml" ContentType="application/vnd.openxmlformats-officedocument.drawingml.chart+xml"/>
  <Override PartName="/ppt/charts/chart18.xml" ContentType="application/vnd.openxmlformats-officedocument.drawingml.chart+xml"/>
  <Override PartName="/ppt/drawings/drawing2.xml" ContentType="application/vnd.openxmlformats-officedocument.drawingml.chartshapes+xml"/>
  <Override PartName="/ppt/charts/chart19.xml" ContentType="application/vnd.openxmlformats-officedocument.drawingml.chart+xml"/>
  <Override PartName="/ppt/charts/chart20.xml" ContentType="application/vnd.openxmlformats-officedocument.drawingml.chart+xml"/>
  <Override PartName="/ppt/charts/chart21.xml" ContentType="application/vnd.openxmlformats-officedocument.drawingml.chart+xml"/>
  <Override PartName="/ppt/charts/chart22.xml" ContentType="application/vnd.openxmlformats-officedocument.drawingml.chart+xml"/>
  <Override PartName="/ppt/drawings/drawing3.xml" ContentType="application/vnd.openxmlformats-officedocument.drawingml.chartshapes+xml"/>
  <Override PartName="/ppt/charts/chart23.xml" ContentType="application/vnd.openxmlformats-officedocument.drawingml.chart+xml"/>
  <Override PartName="/ppt/charts/chart24.xml" ContentType="application/vnd.openxmlformats-officedocument.drawingml.chart+xml"/>
  <Override PartName="/ppt/charts/chart25.xml" ContentType="application/vnd.openxmlformats-officedocument.drawingml.chart+xml"/>
  <Override PartName="/ppt/charts/chart26.xml" ContentType="application/vnd.openxmlformats-officedocument.drawingml.chart+xml"/>
  <Override PartName="/ppt/drawings/drawing4.xml" ContentType="application/vnd.openxmlformats-officedocument.drawingml.chartshapes+xml"/>
  <Override PartName="/ppt/charts/chart27.xml" ContentType="application/vnd.openxmlformats-officedocument.drawingml.chart+xml"/>
  <Override PartName="/ppt/charts/chart28.xml" ContentType="application/vnd.openxmlformats-officedocument.drawingml.chart+xml"/>
  <Override PartName="/ppt/charts/chart29.xml" ContentType="application/vnd.openxmlformats-officedocument.drawingml.chart+xml"/>
  <Override PartName="/ppt/charts/chart30.xml" ContentType="application/vnd.openxmlformats-officedocument.drawingml.chart+xml"/>
  <Override PartName="/ppt/drawings/drawing5.xml" ContentType="application/vnd.openxmlformats-officedocument.drawingml.chartshapes+xml"/>
  <Override PartName="/ppt/charts/chart31.xml" ContentType="application/vnd.openxmlformats-officedocument.drawingml.chart+xml"/>
  <Override PartName="/ppt/charts/chart32.xml" ContentType="application/vnd.openxmlformats-officedocument.drawingml.chart+xml"/>
  <Override PartName="/ppt/charts/chart33.xml" ContentType="application/vnd.openxmlformats-officedocument.drawingml.chart+xml"/>
  <Override PartName="/ppt/charts/chart34.xml" ContentType="application/vnd.openxmlformats-officedocument.drawingml.chart+xml"/>
  <Override PartName="/ppt/drawings/drawing6.xml" ContentType="application/vnd.openxmlformats-officedocument.drawingml.chartshapes+xml"/>
  <Override PartName="/ppt/charts/chart35.xml" ContentType="application/vnd.openxmlformats-officedocument.drawingml.chart+xml"/>
  <Override PartName="/ppt/charts/chart36.xml" ContentType="application/vnd.openxmlformats-officedocument.drawingml.chart+xml"/>
  <Override PartName="/ppt/charts/chart37.xml" ContentType="application/vnd.openxmlformats-officedocument.drawingml.chart+xml"/>
  <Override PartName="/ppt/charts/chart38.xml" ContentType="application/vnd.openxmlformats-officedocument.drawingml.chart+xml"/>
  <Override PartName="/ppt/drawings/drawing7.xml" ContentType="application/vnd.openxmlformats-officedocument.drawingml.chartshapes+xml"/>
  <Override PartName="/ppt/charts/chart39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0" r:id="rId1"/>
  </p:sldMasterIdLst>
  <p:notesMasterIdLst>
    <p:notesMasterId r:id="rId14"/>
  </p:notesMasterIdLst>
  <p:handoutMasterIdLst>
    <p:handoutMasterId r:id="rId15"/>
  </p:handoutMasterIdLst>
  <p:sldIdLst>
    <p:sldId id="381" r:id="rId2"/>
    <p:sldId id="343" r:id="rId3"/>
    <p:sldId id="382" r:id="rId4"/>
    <p:sldId id="383" r:id="rId5"/>
    <p:sldId id="384" r:id="rId6"/>
    <p:sldId id="431" r:id="rId7"/>
    <p:sldId id="434" r:id="rId8"/>
    <p:sldId id="428" r:id="rId9"/>
    <p:sldId id="427" r:id="rId10"/>
    <p:sldId id="432" r:id="rId11"/>
    <p:sldId id="433" r:id="rId12"/>
    <p:sldId id="429" r:id="rId13"/>
  </p:sldIdLst>
  <p:sldSz cx="9144000" cy="6858000" type="screen4x3"/>
  <p:notesSz cx="7315200" cy="96012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B548A"/>
    <a:srgbClr val="B3A8C4"/>
    <a:srgbClr val="670F71"/>
    <a:srgbClr val="CCC6D7"/>
    <a:srgbClr val="7A5F9A"/>
    <a:srgbClr val="FFCC00"/>
    <a:srgbClr val="FFCC66"/>
    <a:srgbClr val="FF9933"/>
    <a:srgbClr val="FF6600"/>
    <a:srgbClr val="31568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EB9631B5-78F2-41C9-869B-9F39066F8104}" styleName="Medium Style 3 - 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216" autoAdjust="0"/>
    <p:restoredTop sz="91556" autoAdjust="0"/>
  </p:normalViewPr>
  <p:slideViewPr>
    <p:cSldViewPr snapToGrid="0" snapToObjects="1">
      <p:cViewPr varScale="1">
        <p:scale>
          <a:sx n="38" d="100"/>
          <a:sy n="38" d="100"/>
        </p:scale>
        <p:origin x="62" y="37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82" d="100"/>
          <a:sy n="82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9.xlsx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0.xlsx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1.xlsx"/></Relationships>
</file>

<file path=ppt/charts/_rels/chart1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2.xlsx"/></Relationships>
</file>

<file path=ppt/charts/_rels/chart14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Microsoft_Excel_Worksheet13.xlsx"/></Relationships>
</file>

<file path=ppt/charts/_rels/chart1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4.xlsx"/></Relationships>
</file>

<file path=ppt/charts/_rels/chart1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5.xlsx"/></Relationships>
</file>

<file path=ppt/charts/_rels/chart1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6.xlsx"/></Relationships>
</file>

<file path=ppt/charts/_rels/chart18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package" Target="../embeddings/Microsoft_Excel_Worksheet17.xlsx"/></Relationships>
</file>

<file path=ppt/charts/_rels/chart1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8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9.xlsx"/></Relationships>
</file>

<file path=ppt/charts/_rels/chart2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0.xlsx"/></Relationships>
</file>

<file path=ppt/charts/_rels/chart2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3.xml"/><Relationship Id="rId1" Type="http://schemas.openxmlformats.org/officeDocument/2006/relationships/package" Target="../embeddings/Microsoft_Excel_Worksheet21.xlsx"/></Relationships>
</file>

<file path=ppt/charts/_rels/chart2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2.xlsx"/></Relationships>
</file>

<file path=ppt/charts/_rels/chart2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3.xlsx"/></Relationships>
</file>

<file path=ppt/charts/_rels/chart2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4.xlsx"/></Relationships>
</file>

<file path=ppt/charts/_rels/chart26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4.xml"/><Relationship Id="rId1" Type="http://schemas.openxmlformats.org/officeDocument/2006/relationships/package" Target="../embeddings/Microsoft_Excel_Worksheet25.xlsx"/></Relationships>
</file>

<file path=ppt/charts/_rels/chart2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6.xlsx"/></Relationships>
</file>

<file path=ppt/charts/_rels/chart2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7.xlsx"/></Relationships>
</file>

<file path=ppt/charts/_rels/chart2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8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0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5.xml"/><Relationship Id="rId1" Type="http://schemas.openxmlformats.org/officeDocument/2006/relationships/package" Target="../embeddings/Microsoft_Excel_Worksheet29.xlsx"/></Relationships>
</file>

<file path=ppt/charts/_rels/chart3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0.xlsx"/></Relationships>
</file>

<file path=ppt/charts/_rels/chart3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1.xlsx"/></Relationships>
</file>

<file path=ppt/charts/_rels/chart3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2.xlsx"/></Relationships>
</file>

<file path=ppt/charts/_rels/chart34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6.xml"/><Relationship Id="rId1" Type="http://schemas.openxmlformats.org/officeDocument/2006/relationships/package" Target="../embeddings/Microsoft_Excel_Worksheet33.xlsx"/></Relationships>
</file>

<file path=ppt/charts/_rels/chart3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4.xlsx"/></Relationships>
</file>

<file path=ppt/charts/_rels/chart3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5.xlsx"/></Relationships>
</file>

<file path=ppt/charts/_rels/chart3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6.xlsx"/></Relationships>
</file>

<file path=ppt/charts/_rels/chart38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7.xml"/><Relationship Id="rId1" Type="http://schemas.openxmlformats.org/officeDocument/2006/relationships/package" Target="../embeddings/Microsoft_Excel_Worksheet37.xlsx"/></Relationships>
</file>

<file path=ppt/charts/_rels/chart3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8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5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6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7.xlsx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8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6"/>
    </mc:Choice>
    <mc:Fallback>
      <c:style val="6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8069374806624952"/>
          <c:y val="0.11945252830422209"/>
          <c:w val="0.70811513591810415"/>
          <c:h val="0.81235230715313778"/>
        </c:manualLayout>
      </c:layout>
      <c:doughnutChart>
        <c:varyColors val="1"/>
        <c:ser>
          <c:idx val="0"/>
          <c:order val="0"/>
          <c:tx>
            <c:strRef>
              <c:f>Hoja1!$B$1</c:f>
              <c:strCache>
                <c:ptCount val="1"/>
                <c:pt idx="0">
                  <c:v>Recurso</c:v>
                </c:pt>
              </c:strCache>
            </c:strRef>
          </c:tx>
          <c:dPt>
            <c:idx val="0"/>
            <c:bubble3D val="0"/>
            <c:spPr>
              <a:solidFill>
                <a:schemeClr val="accent4">
                  <a:lumMod val="75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1-0332-494A-B70D-759AADA98C98}"/>
              </c:ext>
            </c:extLst>
          </c:dPt>
          <c:dPt>
            <c:idx val="1"/>
            <c:bubble3D val="0"/>
            <c:spPr>
              <a:solidFill>
                <a:schemeClr val="accent4">
                  <a:lumMod val="40000"/>
                  <a:lumOff val="60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3-0332-494A-B70D-759AADA98C98}"/>
              </c:ext>
            </c:extLst>
          </c:dPt>
          <c:dLbls>
            <c:dLbl>
              <c:idx val="0"/>
              <c:layout>
                <c:manualLayout>
                  <c:x val="-0.35842464349117426"/>
                  <c:y val="1.1262269759478296E-2"/>
                </c:manualLayout>
              </c:layout>
              <c:spPr/>
              <c:txPr>
                <a:bodyPr/>
                <a:lstStyle/>
                <a:p>
                  <a:pPr>
                    <a:defRPr sz="1200" b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</a:defRPr>
                  </a:pPr>
                  <a:endParaRPr lang="es-MX"/>
                </a:p>
              </c:txPr>
              <c:showLegendKey val="0"/>
              <c:showVal val="1"/>
              <c:showCatName val="1"/>
              <c:showSerName val="0"/>
              <c:showPercent val="1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0332-494A-B70D-759AADA98C98}"/>
                </c:ext>
              </c:extLst>
            </c:dLbl>
            <c:dLbl>
              <c:idx val="1"/>
              <c:layout>
                <c:manualLayout>
                  <c:x val="0.38830491172129827"/>
                  <c:y val="2.5244139541109819E-2"/>
                </c:manualLayout>
              </c:layout>
              <c:spPr/>
              <c:txPr>
                <a:bodyPr/>
                <a:lstStyle/>
                <a:p>
                  <a:pPr>
                    <a:defRPr sz="1200" b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</a:defRPr>
                  </a:pPr>
                  <a:endParaRPr lang="es-MX"/>
                </a:p>
              </c:txPr>
              <c:showLegendKey val="0"/>
              <c:showVal val="1"/>
              <c:showCatName val="1"/>
              <c:showSerName val="0"/>
              <c:showPercent val="1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0332-494A-B70D-759AADA98C98}"/>
                </c:ext>
              </c:extLst>
            </c:dLbl>
            <c:dLbl>
              <c:idx val="2"/>
              <c:layout>
                <c:manualLayout>
                  <c:x val="0.1458007810191006"/>
                  <c:y val="-0.12946983540444379"/>
                </c:manualLayout>
              </c:layout>
              <c:tx>
                <c:rich>
                  <a:bodyPr/>
                  <a:lstStyle/>
                  <a:p>
                    <a:pPr>
                      <a:defRPr sz="1200" b="1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defRPr>
                    </a:pPr>
                    <a:r>
                      <a:rPr lang="en-US" sz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rPr>
                      <a:t>VFR
2
1%</a:t>
                    </a:r>
                  </a:p>
                </c:rich>
              </c:tx>
              <c:spPr/>
              <c:showLegendKey val="0"/>
              <c:showVal val="1"/>
              <c:showCatName val="1"/>
              <c:showSerName val="0"/>
              <c:showPercent val="1"/>
              <c:showBubbleSize val="0"/>
              <c:separator>
</c:separator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4-0332-494A-B70D-759AADA98C98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200" b="1">
                    <a:solidFill>
                      <a:schemeClr val="tx1">
                        <a:lumMod val="65000"/>
                        <a:lumOff val="35000"/>
                      </a:schemeClr>
                    </a:solidFill>
                  </a:defRPr>
                </a:pPr>
                <a:endParaRPr lang="es-MX"/>
              </a:p>
            </c:txPr>
            <c:showLegendKey val="0"/>
            <c:showVal val="1"/>
            <c:showCatName val="1"/>
            <c:showSerName val="0"/>
            <c:showPercent val="1"/>
            <c:showBubbleSize val="0"/>
            <c:separator>
</c:separator>
            <c:showLeaderLines val="0"/>
            <c:extLst>
              <c:ext xmlns:c15="http://schemas.microsoft.com/office/drawing/2012/chart" uri="{CE6537A1-D6FC-4f65-9D91-7224C49458BB}"/>
            </c:extLst>
          </c:dLbls>
          <c:cat>
            <c:strRef>
              <c:f>Hoja1!$A$2:$A$3</c:f>
              <c:strCache>
                <c:ptCount val="2"/>
                <c:pt idx="0">
                  <c:v>Acceso a la Información</c:v>
                </c:pt>
                <c:pt idx="1">
                  <c:v>Protección de datos</c:v>
                </c:pt>
              </c:strCache>
            </c:strRef>
          </c:cat>
          <c:val>
            <c:numRef>
              <c:f>Hoja1!$B$2:$B$3</c:f>
              <c:numCache>
                <c:formatCode>General</c:formatCode>
                <c:ptCount val="2"/>
                <c:pt idx="0">
                  <c:v>366</c:v>
                </c:pt>
                <c:pt idx="1">
                  <c:v>56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0332-494A-B70D-759AADA98C9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204"/>
        <c:holeSize val="78"/>
      </c:doughnutChart>
    </c:plotArea>
    <c:plotVisOnly val="1"/>
    <c:dispBlanksAs val="gap"/>
    <c:showDLblsOverMax val="0"/>
  </c:chart>
  <c:txPr>
    <a:bodyPr/>
    <a:lstStyle/>
    <a:p>
      <a:pPr>
        <a:defRPr sz="1800"/>
      </a:pPr>
      <a:endParaRPr lang="es-MX"/>
    </a:p>
  </c:txPr>
  <c:externalData r:id="rId1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49044647031120309"/>
          <c:y val="3.1912373594927754E-2"/>
          <c:w val="0.43738101453888495"/>
          <c:h val="0.86164841825524352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Hoja1!$B$1</c:f>
              <c:strCache>
                <c:ptCount val="1"/>
                <c:pt idx="0">
                  <c:v>Datos</c:v>
                </c:pt>
              </c:strCache>
            </c:strRef>
          </c:tx>
          <c:spPr>
            <a:solidFill>
              <a:schemeClr val="accent4">
                <a:lumMod val="75000"/>
              </a:schemeClr>
            </a:solidFill>
          </c:spPr>
          <c:invertIfNegative val="0"/>
          <c:dPt>
            <c:idx val="0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0-7D37-4486-A7AA-86E6BCC4E62D}"/>
              </c:ext>
            </c:extLst>
          </c:dPt>
          <c:dPt>
            <c:idx val="1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1-7D37-4486-A7AA-86E6BCC4E62D}"/>
              </c:ext>
            </c:extLst>
          </c:dPt>
          <c:dPt>
            <c:idx val="2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2-7D37-4486-A7AA-86E6BCC4E62D}"/>
              </c:ext>
            </c:extLst>
          </c:dPt>
          <c:dPt>
            <c:idx val="3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3-7D37-4486-A7AA-86E6BCC4E62D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>
                    <a:solidFill>
                      <a:schemeClr val="tx1">
                        <a:lumMod val="65000"/>
                        <a:lumOff val="35000"/>
                      </a:schemeClr>
                    </a:solidFill>
                  </a:defRPr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Hoja1!$A$2:$A$8</c:f>
              <c:strCache>
                <c:ptCount val="7"/>
                <c:pt idx="0">
                  <c:v>Rosendoevgueni Monterrey Chepov</c:v>
                </c:pt>
                <c:pt idx="1">
                  <c:v>Oscar Mauricio Guerra Ford</c:v>
                </c:pt>
                <c:pt idx="2">
                  <c:v>Norma Julieta del Rio Venegas</c:v>
                </c:pt>
                <c:pt idx="3">
                  <c:v>Josefina Román Vergara</c:v>
                </c:pt>
                <c:pt idx="4">
                  <c:v>Francisco Javier Acuña Llamas</c:v>
                </c:pt>
                <c:pt idx="5">
                  <c:v>Adrián Alcalá Méndez</c:v>
                </c:pt>
                <c:pt idx="6">
                  <c:v>Blanca Lilia Ibarra Cadena </c:v>
                </c:pt>
              </c:strCache>
            </c:strRef>
          </c:cat>
          <c:val>
            <c:numRef>
              <c:f>Hoja1!$B$2:$B$8</c:f>
              <c:numCache>
                <c:formatCode>General</c:formatCode>
                <c:ptCount val="7"/>
                <c:pt idx="0">
                  <c:v>5</c:v>
                </c:pt>
                <c:pt idx="1">
                  <c:v>3</c:v>
                </c:pt>
                <c:pt idx="2">
                  <c:v>6</c:v>
                </c:pt>
                <c:pt idx="3">
                  <c:v>8</c:v>
                </c:pt>
                <c:pt idx="4">
                  <c:v>5</c:v>
                </c:pt>
                <c:pt idx="5">
                  <c:v>1</c:v>
                </c:pt>
                <c:pt idx="6">
                  <c:v>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7D37-4486-A7AA-86E6BCC4E62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-1956689472"/>
        <c:axId val="-1633319184"/>
      </c:barChart>
      <c:catAx>
        <c:axId val="-1956689472"/>
        <c:scaling>
          <c:orientation val="minMax"/>
        </c:scaling>
        <c:delete val="0"/>
        <c:axPos val="l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200" b="0" spc="0">
                <a:solidFill>
                  <a:schemeClr val="tx1">
                    <a:lumMod val="65000"/>
                    <a:lumOff val="35000"/>
                  </a:schemeClr>
                </a:solidFill>
              </a:defRPr>
            </a:pPr>
            <a:endParaRPr lang="es-MX"/>
          </a:p>
        </c:txPr>
        <c:crossAx val="-1633319184"/>
        <c:crosses val="autoZero"/>
        <c:auto val="1"/>
        <c:lblAlgn val="ctr"/>
        <c:lblOffset val="100"/>
        <c:noMultiLvlLbl val="0"/>
      </c:catAx>
      <c:valAx>
        <c:axId val="-1633319184"/>
        <c:scaling>
          <c:orientation val="minMax"/>
          <c:max val="15"/>
          <c:min val="0"/>
        </c:scaling>
        <c:delete val="1"/>
        <c:axPos val="b"/>
        <c:numFmt formatCode="General" sourceLinked="1"/>
        <c:majorTickMark val="out"/>
        <c:minorTickMark val="none"/>
        <c:tickLblPos val="nextTo"/>
        <c:crossAx val="-1956689472"/>
        <c:crosses val="autoZero"/>
        <c:crossBetween val="between"/>
        <c:majorUnit val="15"/>
      </c:valAx>
      <c:spPr>
        <a:ln>
          <a:solidFill>
            <a:schemeClr val="tx1">
              <a:lumMod val="65000"/>
              <a:lumOff val="35000"/>
            </a:schemeClr>
          </a:solidFill>
        </a:ln>
      </c:spPr>
    </c:plotArea>
    <c:plotVisOnly val="1"/>
    <c:dispBlanksAs val="gap"/>
    <c:showDLblsOverMax val="0"/>
  </c:chart>
  <c:txPr>
    <a:bodyPr/>
    <a:lstStyle/>
    <a:p>
      <a:pPr>
        <a:defRPr sz="1800"/>
      </a:pPr>
      <a:endParaRPr lang="es-MX"/>
    </a:p>
  </c:txPr>
  <c:externalData r:id="rId1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48707303698012933"/>
          <c:y val="5.40975173524239E-2"/>
          <c:w val="0.45870228377096162"/>
          <c:h val="0.87345390473073892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Hoja1!$B$1</c:f>
              <c:strCache>
                <c:ptCount val="1"/>
                <c:pt idx="0">
                  <c:v>Datos</c:v>
                </c:pt>
              </c:strCache>
            </c:strRef>
          </c:tx>
          <c:spPr>
            <a:solidFill>
              <a:schemeClr val="accent4">
                <a:lumMod val="40000"/>
                <a:lumOff val="60000"/>
              </a:schemeClr>
            </a:solidFill>
          </c:spPr>
          <c:invertIfNegative val="0"/>
          <c:dPt>
            <c:idx val="0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0-8D8F-4280-98AE-C2764CE24E1D}"/>
              </c:ext>
            </c:extLst>
          </c:dPt>
          <c:dPt>
            <c:idx val="1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1-8D8F-4280-98AE-C2764CE24E1D}"/>
              </c:ext>
            </c:extLst>
          </c:dPt>
          <c:dPt>
            <c:idx val="2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2-8D8F-4280-98AE-C2764CE24E1D}"/>
              </c:ext>
            </c:extLst>
          </c:dPt>
          <c:dPt>
            <c:idx val="3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3-8D8F-4280-98AE-C2764CE24E1D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>
                    <a:solidFill>
                      <a:schemeClr val="tx1">
                        <a:lumMod val="65000"/>
                        <a:lumOff val="35000"/>
                      </a:schemeClr>
                    </a:solidFill>
                  </a:defRPr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Hoja1!$A$2:$A$8</c:f>
              <c:strCache>
                <c:ptCount val="7"/>
                <c:pt idx="0">
                  <c:v>Rosendoevgueni Monterrey Chepov</c:v>
                </c:pt>
                <c:pt idx="1">
                  <c:v>Oscar Mauricio Guerra Ford</c:v>
                </c:pt>
                <c:pt idx="2">
                  <c:v>Norma Julieta del Rio Venegas</c:v>
                </c:pt>
                <c:pt idx="3">
                  <c:v>Josefina Román Vergara</c:v>
                </c:pt>
                <c:pt idx="4">
                  <c:v>Francisco Javier Acuña Llamas</c:v>
                </c:pt>
                <c:pt idx="5">
                  <c:v>Adrián Alcalá Méndez</c:v>
                </c:pt>
                <c:pt idx="6">
                  <c:v>Blanca Lilia Ibarra Cadena </c:v>
                </c:pt>
              </c:strCache>
            </c:strRef>
          </c:cat>
          <c:val>
            <c:numRef>
              <c:f>Hoja1!$B$2:$B$8</c:f>
              <c:numCache>
                <c:formatCode>General</c:formatCode>
                <c:ptCount val="7"/>
                <c:pt idx="0">
                  <c:v>4</c:v>
                </c:pt>
                <c:pt idx="1">
                  <c:v>2</c:v>
                </c:pt>
                <c:pt idx="2">
                  <c:v>4</c:v>
                </c:pt>
                <c:pt idx="3">
                  <c:v>3</c:v>
                </c:pt>
                <c:pt idx="4">
                  <c:v>5</c:v>
                </c:pt>
                <c:pt idx="5">
                  <c:v>1</c:v>
                </c:pt>
                <c:pt idx="6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8D8F-4280-98AE-C2764CE24E1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-1633320272"/>
        <c:axId val="-1633325168"/>
      </c:barChart>
      <c:catAx>
        <c:axId val="-1633320272"/>
        <c:scaling>
          <c:orientation val="minMax"/>
        </c:scaling>
        <c:delete val="0"/>
        <c:axPos val="l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200" b="0" spc="0">
                <a:solidFill>
                  <a:schemeClr val="tx1">
                    <a:lumMod val="65000"/>
                    <a:lumOff val="35000"/>
                  </a:schemeClr>
                </a:solidFill>
              </a:defRPr>
            </a:pPr>
            <a:endParaRPr lang="es-MX"/>
          </a:p>
        </c:txPr>
        <c:crossAx val="-1633325168"/>
        <c:crosses val="autoZero"/>
        <c:auto val="1"/>
        <c:lblAlgn val="ctr"/>
        <c:lblOffset val="100"/>
        <c:noMultiLvlLbl val="0"/>
      </c:catAx>
      <c:valAx>
        <c:axId val="-1633325168"/>
        <c:scaling>
          <c:orientation val="minMax"/>
          <c:max val="20"/>
          <c:min val="0"/>
        </c:scaling>
        <c:delete val="1"/>
        <c:axPos val="b"/>
        <c:numFmt formatCode="General" sourceLinked="1"/>
        <c:majorTickMark val="out"/>
        <c:minorTickMark val="none"/>
        <c:tickLblPos val="nextTo"/>
        <c:crossAx val="-1633320272"/>
        <c:crosses val="autoZero"/>
        <c:crossBetween val="between"/>
        <c:majorUnit val="20"/>
      </c:valAx>
      <c:spPr>
        <a:ln>
          <a:solidFill>
            <a:schemeClr val="tx1">
              <a:lumMod val="65000"/>
              <a:lumOff val="35000"/>
            </a:schemeClr>
          </a:solidFill>
        </a:ln>
      </c:spPr>
    </c:plotArea>
    <c:plotVisOnly val="1"/>
    <c:dispBlanksAs val="gap"/>
    <c:showDLblsOverMax val="0"/>
  </c:chart>
  <c:txPr>
    <a:bodyPr/>
    <a:lstStyle/>
    <a:p>
      <a:pPr>
        <a:defRPr sz="1800"/>
      </a:pPr>
      <a:endParaRPr lang="es-MX"/>
    </a:p>
  </c:txPr>
  <c:externalData r:id="rId1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6"/>
    </mc:Choice>
    <mc:Fallback>
      <c:style val="6"/>
    </mc:Fallback>
  </mc:AlternateContent>
  <c:chart>
    <c:autoTitleDeleted val="1"/>
    <c:plotArea>
      <c:layout>
        <c:manualLayout>
          <c:layoutTarget val="inner"/>
          <c:xMode val="edge"/>
          <c:yMode val="edge"/>
          <c:x val="0.31196397889981431"/>
          <c:y val="0.13198123548943502"/>
          <c:w val="0.3964871604100117"/>
          <c:h val="0.73603752902112995"/>
        </c:manualLayout>
      </c:layout>
      <c:doughnutChart>
        <c:varyColors val="1"/>
        <c:ser>
          <c:idx val="0"/>
          <c:order val="0"/>
          <c:tx>
            <c:strRef>
              <c:f>Hoja1!$B$1</c:f>
              <c:strCache>
                <c:ptCount val="1"/>
                <c:pt idx="0">
                  <c:v>Recurso</c:v>
                </c:pt>
              </c:strCache>
            </c:strRef>
          </c:tx>
          <c:dPt>
            <c:idx val="0"/>
            <c:bubble3D val="0"/>
            <c:spPr>
              <a:solidFill>
                <a:schemeClr val="accent4">
                  <a:lumMod val="75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1-971F-4D31-8725-F7FBEE208B6C}"/>
              </c:ext>
            </c:extLst>
          </c:dPt>
          <c:dPt>
            <c:idx val="1"/>
            <c:bubble3D val="0"/>
            <c:spPr>
              <a:solidFill>
                <a:schemeClr val="accent4">
                  <a:lumMod val="40000"/>
                  <a:lumOff val="60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3-971F-4D31-8725-F7FBEE208B6C}"/>
              </c:ext>
            </c:extLst>
          </c:dPt>
          <c:dLbls>
            <c:dLbl>
              <c:idx val="0"/>
              <c:layout>
                <c:manualLayout>
                  <c:x val="-0.29800140871522651"/>
                  <c:y val="9.8619121418240488E-2"/>
                </c:manualLayout>
              </c:layout>
              <c:spPr/>
              <c:txPr>
                <a:bodyPr/>
                <a:lstStyle/>
                <a:p>
                  <a:pPr>
                    <a:defRPr sz="1200" b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</a:defRPr>
                  </a:pPr>
                  <a:endParaRPr lang="es-MX"/>
                </a:p>
              </c:txPr>
              <c:showLegendKey val="0"/>
              <c:showVal val="1"/>
              <c:showCatName val="1"/>
              <c:showSerName val="0"/>
              <c:showPercent val="1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971F-4D31-8725-F7FBEE208B6C}"/>
                </c:ext>
              </c:extLst>
            </c:dLbl>
            <c:dLbl>
              <c:idx val="1"/>
              <c:layout>
                <c:manualLayout>
                  <c:x val="0.23962974741451995"/>
                  <c:y val="3.9050454490292472E-2"/>
                </c:manualLayout>
              </c:layout>
              <c:spPr/>
              <c:txPr>
                <a:bodyPr/>
                <a:lstStyle/>
                <a:p>
                  <a:pPr>
                    <a:defRPr sz="1200" b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</a:defRPr>
                  </a:pPr>
                  <a:endParaRPr lang="es-MX"/>
                </a:p>
              </c:txPr>
              <c:showLegendKey val="0"/>
              <c:showVal val="1"/>
              <c:showCatName val="1"/>
              <c:showSerName val="0"/>
              <c:showPercent val="1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971F-4D31-8725-F7FBEE208B6C}"/>
                </c:ext>
              </c:extLst>
            </c:dLbl>
            <c:dLbl>
              <c:idx val="2"/>
              <c:layout>
                <c:manualLayout>
                  <c:x val="0.1458007810191006"/>
                  <c:y val="-0.12946983540444379"/>
                </c:manualLayout>
              </c:layout>
              <c:tx>
                <c:rich>
                  <a:bodyPr/>
                  <a:lstStyle/>
                  <a:p>
                    <a:pPr>
                      <a:defRPr sz="1200" b="1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defRPr>
                    </a:pPr>
                    <a:r>
                      <a:rPr lang="es-MX" sz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rPr>
                      <a:t>VFR
2
1%</a:t>
                    </a:r>
                    <a:endParaRPr lang="es-MX" sz="1200" dirty="0"/>
                  </a:p>
                </c:rich>
              </c:tx>
              <c:spPr/>
              <c:showLegendKey val="0"/>
              <c:showVal val="1"/>
              <c:showCatName val="1"/>
              <c:showSerName val="0"/>
              <c:showPercent val="1"/>
              <c:showBubbleSize val="0"/>
              <c:separator>
</c:separator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4-971F-4D31-8725-F7FBEE208B6C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200" b="1">
                    <a:solidFill>
                      <a:schemeClr val="tx1">
                        <a:lumMod val="65000"/>
                        <a:lumOff val="35000"/>
                      </a:schemeClr>
                    </a:solidFill>
                  </a:defRPr>
                </a:pPr>
                <a:endParaRPr lang="es-MX"/>
              </a:p>
            </c:txPr>
            <c:showLegendKey val="0"/>
            <c:showVal val="1"/>
            <c:showCatName val="1"/>
            <c:showSerName val="0"/>
            <c:showPercent val="1"/>
            <c:showBubbleSize val="0"/>
            <c:separator>
</c:separator>
            <c:showLeaderLines val="0"/>
            <c:extLst>
              <c:ext xmlns:c15="http://schemas.microsoft.com/office/drawing/2012/chart" uri="{CE6537A1-D6FC-4f65-9D91-7224C49458BB}"/>
            </c:extLst>
          </c:dLbls>
          <c:cat>
            <c:strRef>
              <c:f>Hoja1!$A$2:$A$3</c:f>
              <c:strCache>
                <c:ptCount val="2"/>
                <c:pt idx="0">
                  <c:v>Fondo</c:v>
                </c:pt>
                <c:pt idx="1">
                  <c:v>Forma</c:v>
                </c:pt>
              </c:strCache>
            </c:strRef>
          </c:cat>
          <c:val>
            <c:numRef>
              <c:f>Hoja1!$B$2:$B$3</c:f>
              <c:numCache>
                <c:formatCode>General</c:formatCode>
                <c:ptCount val="2"/>
                <c:pt idx="0">
                  <c:v>40</c:v>
                </c:pt>
                <c:pt idx="1">
                  <c:v>10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971F-4D31-8725-F7FBEE208B6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218"/>
        <c:holeSize val="70"/>
      </c:doughnutChart>
    </c:plotArea>
    <c:plotVisOnly val="1"/>
    <c:dispBlanksAs val="gap"/>
    <c:showDLblsOverMax val="0"/>
  </c:chart>
  <c:txPr>
    <a:bodyPr/>
    <a:lstStyle/>
    <a:p>
      <a:pPr>
        <a:defRPr sz="1800"/>
      </a:pPr>
      <a:endParaRPr lang="es-MX"/>
    </a:p>
  </c:txPr>
  <c:externalData r:id="rId1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39162174921609738"/>
          <c:y val="8.9193257520365013E-2"/>
          <c:w val="0.52630002504086926"/>
          <c:h val="0.78456550866298291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Hoja1!$B$1</c:f>
              <c:strCache>
                <c:ptCount val="1"/>
                <c:pt idx="0">
                  <c:v>Acceso</c:v>
                </c:pt>
              </c:strCache>
            </c:strRef>
          </c:tx>
          <c:spPr>
            <a:solidFill>
              <a:schemeClr val="accent4">
                <a:lumMod val="75000"/>
              </a:schemeClr>
            </a:solidFill>
          </c:spPr>
          <c:invertIfNegative val="0"/>
          <c:dPt>
            <c:idx val="0"/>
            <c:invertIfNegative val="0"/>
            <c:bubble3D val="0"/>
            <c:spPr>
              <a:solidFill>
                <a:schemeClr val="accent4">
                  <a:lumMod val="40000"/>
                  <a:lumOff val="60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1-4AFC-4DFC-B31C-555F63115C2F}"/>
              </c:ext>
            </c:extLst>
          </c:dPt>
          <c:dPt>
            <c:idx val="1"/>
            <c:invertIfNegative val="0"/>
            <c:bubble3D val="0"/>
            <c:spPr>
              <a:solidFill>
                <a:schemeClr val="accent4">
                  <a:lumMod val="40000"/>
                  <a:lumOff val="60000"/>
                </a:schemeClr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3-4AFC-4DFC-B31C-555F63115C2F}"/>
              </c:ext>
            </c:extLst>
          </c:dPt>
          <c:dPt>
            <c:idx val="2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4-4AFC-4DFC-B31C-555F63115C2F}"/>
              </c:ext>
            </c:extLst>
          </c:dPt>
          <c:dPt>
            <c:idx val="3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5-4AFC-4DFC-B31C-555F63115C2F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>
                    <a:solidFill>
                      <a:schemeClr val="tx1">
                        <a:lumMod val="65000"/>
                        <a:lumOff val="35000"/>
                      </a:schemeClr>
                    </a:solidFill>
                  </a:defRPr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Hoja1!$A$2:$A$7</c:f>
              <c:strCache>
                <c:ptCount val="6"/>
                <c:pt idx="0">
                  <c:v>Desechar</c:v>
                </c:pt>
                <c:pt idx="1">
                  <c:v>Sobreseer</c:v>
                </c:pt>
                <c:pt idx="2">
                  <c:v>Revocar</c:v>
                </c:pt>
                <c:pt idx="3">
                  <c:v>Ordena</c:v>
                </c:pt>
                <c:pt idx="4">
                  <c:v>Modificar</c:v>
                </c:pt>
                <c:pt idx="5">
                  <c:v>Confirmar</c:v>
                </c:pt>
              </c:strCache>
            </c:strRef>
          </c:cat>
          <c:val>
            <c:numRef>
              <c:f>Hoja1!$B$2:$B$7</c:f>
              <c:numCache>
                <c:formatCode>General</c:formatCode>
                <c:ptCount val="6"/>
                <c:pt idx="0">
                  <c:v>3</c:v>
                </c:pt>
                <c:pt idx="1">
                  <c:v>7</c:v>
                </c:pt>
                <c:pt idx="2">
                  <c:v>13</c:v>
                </c:pt>
                <c:pt idx="3">
                  <c:v>3</c:v>
                </c:pt>
                <c:pt idx="4">
                  <c:v>19</c:v>
                </c:pt>
                <c:pt idx="5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4AFC-4DFC-B31C-555F63115C2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-1536164304"/>
        <c:axId val="-1536167024"/>
      </c:barChart>
      <c:catAx>
        <c:axId val="-1536164304"/>
        <c:scaling>
          <c:orientation val="minMax"/>
        </c:scaling>
        <c:delete val="0"/>
        <c:axPos val="l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pPr>
            <a:endParaRPr lang="es-MX"/>
          </a:p>
        </c:txPr>
        <c:crossAx val="-1536167024"/>
        <c:crosses val="autoZero"/>
        <c:auto val="1"/>
        <c:lblAlgn val="ctr"/>
        <c:lblOffset val="100"/>
        <c:noMultiLvlLbl val="0"/>
      </c:catAx>
      <c:valAx>
        <c:axId val="-1536167024"/>
        <c:scaling>
          <c:orientation val="minMax"/>
          <c:max val="65"/>
          <c:min val="0"/>
        </c:scaling>
        <c:delete val="1"/>
        <c:axPos val="b"/>
        <c:numFmt formatCode="General" sourceLinked="1"/>
        <c:majorTickMark val="out"/>
        <c:minorTickMark val="none"/>
        <c:tickLblPos val="nextTo"/>
        <c:crossAx val="-1536164304"/>
        <c:crosses val="autoZero"/>
        <c:crossBetween val="between"/>
        <c:majorUnit val="65"/>
      </c:valAx>
      <c:spPr>
        <a:ln>
          <a:solidFill>
            <a:schemeClr val="tx1">
              <a:lumMod val="65000"/>
              <a:lumOff val="35000"/>
            </a:schemeClr>
          </a:solidFill>
        </a:ln>
      </c:spPr>
    </c:plotArea>
    <c:plotVisOnly val="1"/>
    <c:dispBlanksAs val="gap"/>
    <c:showDLblsOverMax val="0"/>
  </c:chart>
  <c:txPr>
    <a:bodyPr/>
    <a:lstStyle/>
    <a:p>
      <a:pPr>
        <a:defRPr sz="1800"/>
      </a:pPr>
      <a:endParaRPr lang="es-MX"/>
    </a:p>
  </c:txPr>
  <c:externalData r:id="rId1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6"/>
    </mc:Choice>
    <mc:Fallback>
      <c:style val="6"/>
    </mc:Fallback>
  </mc:AlternateContent>
  <c:chart>
    <c:autoTitleDeleted val="1"/>
    <c:plotArea>
      <c:layout>
        <c:manualLayout>
          <c:layoutTarget val="inner"/>
          <c:xMode val="edge"/>
          <c:yMode val="edge"/>
          <c:x val="0.32217167196386104"/>
          <c:y val="0.13198123548943502"/>
          <c:w val="0.3964871604100117"/>
          <c:h val="0.73603752902112995"/>
        </c:manualLayout>
      </c:layout>
      <c:doughnutChart>
        <c:varyColors val="1"/>
        <c:ser>
          <c:idx val="0"/>
          <c:order val="0"/>
          <c:tx>
            <c:strRef>
              <c:f>Hoja1!$B$1</c:f>
              <c:strCache>
                <c:ptCount val="1"/>
                <c:pt idx="0">
                  <c:v>Recurso</c:v>
                </c:pt>
              </c:strCache>
            </c:strRef>
          </c:tx>
          <c:spPr>
            <a:solidFill>
              <a:schemeClr val="accent4">
                <a:lumMod val="75000"/>
              </a:schemeClr>
            </a:solidFill>
          </c:spPr>
          <c:dPt>
            <c:idx val="0"/>
            <c:bubble3D val="0"/>
            <c:extLst>
              <c:ext xmlns:c16="http://schemas.microsoft.com/office/drawing/2014/chart" uri="{C3380CC4-5D6E-409C-BE32-E72D297353CC}">
                <c16:uniqueId val="{00000001-B8FD-49C9-A3D5-4F4C0012CB20}"/>
              </c:ext>
            </c:extLst>
          </c:dPt>
          <c:dPt>
            <c:idx val="1"/>
            <c:bubble3D val="0"/>
            <c:spPr>
              <a:solidFill>
                <a:schemeClr val="accent4">
                  <a:lumMod val="40000"/>
                  <a:lumOff val="60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2-B8FD-49C9-A3D5-4F4C0012CB20}"/>
              </c:ext>
            </c:extLst>
          </c:dPt>
          <c:dLbls>
            <c:dLbl>
              <c:idx val="0"/>
              <c:layout>
                <c:manualLayout>
                  <c:x val="-0.2885803242295536"/>
                  <c:y val="1.7897109525296877E-2"/>
                </c:manualLayout>
              </c:layout>
              <c:spPr/>
              <c:txPr>
                <a:bodyPr/>
                <a:lstStyle/>
                <a:p>
                  <a:pPr>
                    <a:defRPr sz="1200" b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</a:defRPr>
                  </a:pPr>
                  <a:endParaRPr lang="es-MX"/>
                </a:p>
              </c:txPr>
              <c:showLegendKey val="0"/>
              <c:showVal val="1"/>
              <c:showCatName val="1"/>
              <c:showSerName val="0"/>
              <c:showPercent val="1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B8FD-49C9-A3D5-4F4C0012CB20}"/>
                </c:ext>
              </c:extLst>
            </c:dLbl>
            <c:dLbl>
              <c:idx val="1"/>
              <c:layout>
                <c:manualLayout>
                  <c:x val="0.28460709356971597"/>
                  <c:y val="-3.5703201624984332E-2"/>
                </c:manualLayout>
              </c:layout>
              <c:spPr/>
              <c:txPr>
                <a:bodyPr/>
                <a:lstStyle/>
                <a:p>
                  <a:pPr>
                    <a:defRPr sz="1200" b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</a:defRPr>
                  </a:pPr>
                  <a:endParaRPr lang="es-MX"/>
                </a:p>
              </c:txPr>
              <c:showLegendKey val="0"/>
              <c:showVal val="1"/>
              <c:showCatName val="1"/>
              <c:showSerName val="0"/>
              <c:showPercent val="1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B8FD-49C9-A3D5-4F4C0012CB20}"/>
                </c:ext>
              </c:extLst>
            </c:dLbl>
            <c:dLbl>
              <c:idx val="2"/>
              <c:layout>
                <c:manualLayout>
                  <c:x val="0.1458007810191006"/>
                  <c:y val="-0.12946983540444379"/>
                </c:manualLayout>
              </c:layout>
              <c:tx>
                <c:rich>
                  <a:bodyPr/>
                  <a:lstStyle/>
                  <a:p>
                    <a:pPr>
                      <a:defRPr sz="1200" b="1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defRPr>
                    </a:pPr>
                    <a:r>
                      <a:rPr lang="es-MX" sz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rPr>
                      <a:t>VFR
2
1%</a:t>
                    </a:r>
                    <a:endParaRPr lang="es-MX" sz="1200" dirty="0"/>
                  </a:p>
                </c:rich>
              </c:tx>
              <c:spPr/>
              <c:showLegendKey val="0"/>
              <c:showVal val="1"/>
              <c:showCatName val="1"/>
              <c:showSerName val="0"/>
              <c:showPercent val="1"/>
              <c:showBubbleSize val="0"/>
              <c:separator>
</c:separator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3-B8FD-49C9-A3D5-4F4C0012CB20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200" b="1">
                    <a:solidFill>
                      <a:schemeClr val="tx1">
                        <a:lumMod val="65000"/>
                        <a:lumOff val="35000"/>
                      </a:schemeClr>
                    </a:solidFill>
                  </a:defRPr>
                </a:pPr>
                <a:endParaRPr lang="es-MX"/>
              </a:p>
            </c:txPr>
            <c:showLegendKey val="0"/>
            <c:showVal val="1"/>
            <c:showCatName val="1"/>
            <c:showSerName val="0"/>
            <c:showPercent val="1"/>
            <c:showBubbleSize val="0"/>
            <c:separator>
</c:separator>
            <c:showLeaderLines val="0"/>
            <c:extLst>
              <c:ext xmlns:c15="http://schemas.microsoft.com/office/drawing/2012/chart" uri="{CE6537A1-D6FC-4f65-9D91-7224C49458BB}"/>
            </c:extLst>
          </c:dLbls>
          <c:cat>
            <c:strRef>
              <c:f>Hoja1!$A$2:$A$3</c:f>
              <c:strCache>
                <c:ptCount val="2"/>
                <c:pt idx="0">
                  <c:v>Fondo </c:v>
                </c:pt>
                <c:pt idx="1">
                  <c:v>Forma</c:v>
                </c:pt>
              </c:strCache>
            </c:strRef>
          </c:cat>
          <c:val>
            <c:numRef>
              <c:f>Hoja1!$B$2:$B$3</c:f>
              <c:numCache>
                <c:formatCode>General</c:formatCode>
                <c:ptCount val="2"/>
                <c:pt idx="0">
                  <c:v>7</c:v>
                </c:pt>
                <c:pt idx="1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B8FD-49C9-A3D5-4F4C0012CB2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219"/>
        <c:holeSize val="70"/>
      </c:doughnutChart>
    </c:plotArea>
    <c:plotVisOnly val="1"/>
    <c:dispBlanksAs val="gap"/>
    <c:showDLblsOverMax val="0"/>
  </c:chart>
  <c:txPr>
    <a:bodyPr/>
    <a:lstStyle/>
    <a:p>
      <a:pPr>
        <a:defRPr sz="1800"/>
      </a:pPr>
      <a:endParaRPr lang="es-MX"/>
    </a:p>
  </c:txPr>
  <c:externalData r:id="rId1">
    <c:autoUpdate val="0"/>
  </c:externalData>
  <c:userShapes r:id="rId2"/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37108609043524576"/>
          <c:y val="1.9056279957060121E-2"/>
          <c:w val="0.59257083305040459"/>
          <c:h val="0.78456550866298291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Hoja1!$B$1</c:f>
              <c:strCache>
                <c:ptCount val="1"/>
                <c:pt idx="0">
                  <c:v>Datos</c:v>
                </c:pt>
              </c:strCache>
            </c:strRef>
          </c:tx>
          <c:spPr>
            <a:solidFill>
              <a:schemeClr val="accent4">
                <a:lumMod val="75000"/>
              </a:schemeClr>
            </a:solidFill>
          </c:spPr>
          <c:invertIfNegative val="0"/>
          <c:dPt>
            <c:idx val="0"/>
            <c:invertIfNegative val="0"/>
            <c:bubble3D val="0"/>
            <c:spPr>
              <a:solidFill>
                <a:schemeClr val="accent4">
                  <a:lumMod val="40000"/>
                  <a:lumOff val="60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1-7C5B-46DA-AB86-8CE0FC049AA3}"/>
              </c:ext>
            </c:extLst>
          </c:dPt>
          <c:dPt>
            <c:idx val="1"/>
            <c:invertIfNegative val="0"/>
            <c:bubble3D val="0"/>
            <c:spPr>
              <a:solidFill>
                <a:schemeClr val="accent4">
                  <a:lumMod val="75000"/>
                </a:schemeClr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3-7C5B-46DA-AB86-8CE0FC049AA3}"/>
              </c:ext>
            </c:extLst>
          </c:dPt>
          <c:dPt>
            <c:idx val="2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4-7C5B-46DA-AB86-8CE0FC049AA3}"/>
              </c:ext>
            </c:extLst>
          </c:dPt>
          <c:dPt>
            <c:idx val="3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5-7C5B-46DA-AB86-8CE0FC049AA3}"/>
              </c:ext>
            </c:extLst>
          </c:dPt>
          <c:dPt>
            <c:idx val="4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6-7C5B-46DA-AB86-8CE0FC049AA3}"/>
              </c:ext>
            </c:extLst>
          </c:dPt>
          <c:dPt>
            <c:idx val="5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7-7C5B-46DA-AB86-8CE0FC049AA3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>
                    <a:solidFill>
                      <a:schemeClr val="tx1">
                        <a:lumMod val="65000"/>
                        <a:lumOff val="35000"/>
                      </a:schemeClr>
                    </a:solidFill>
                  </a:defRPr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Hoja1!$A$2:$A$5</c:f>
              <c:strCache>
                <c:ptCount val="4"/>
                <c:pt idx="0">
                  <c:v>Desechar</c:v>
                </c:pt>
                <c:pt idx="1">
                  <c:v>Revocar</c:v>
                </c:pt>
                <c:pt idx="2">
                  <c:v>Ordena </c:v>
                </c:pt>
                <c:pt idx="3">
                  <c:v>Modificar</c:v>
                </c:pt>
              </c:strCache>
            </c:strRef>
          </c:cat>
          <c:val>
            <c:numRef>
              <c:f>Hoja1!$B$2:$B$5</c:f>
              <c:numCache>
                <c:formatCode>General</c:formatCode>
                <c:ptCount val="4"/>
                <c:pt idx="0">
                  <c:v>2</c:v>
                </c:pt>
                <c:pt idx="1">
                  <c:v>3</c:v>
                </c:pt>
                <c:pt idx="2">
                  <c:v>1</c:v>
                </c:pt>
                <c:pt idx="3">
                  <c:v>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7C5B-46DA-AB86-8CE0FC049AA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-1536159952"/>
        <c:axId val="-1536164848"/>
      </c:barChart>
      <c:catAx>
        <c:axId val="-1536159952"/>
        <c:scaling>
          <c:orientation val="minMax"/>
        </c:scaling>
        <c:delete val="0"/>
        <c:axPos val="l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pPr>
            <a:endParaRPr lang="es-MX"/>
          </a:p>
        </c:txPr>
        <c:crossAx val="-1536164848"/>
        <c:crosses val="autoZero"/>
        <c:auto val="1"/>
        <c:lblAlgn val="ctr"/>
        <c:lblOffset val="100"/>
        <c:noMultiLvlLbl val="0"/>
      </c:catAx>
      <c:valAx>
        <c:axId val="-1536164848"/>
        <c:scaling>
          <c:orientation val="minMax"/>
          <c:max val="25"/>
        </c:scaling>
        <c:delete val="1"/>
        <c:axPos val="b"/>
        <c:numFmt formatCode="General" sourceLinked="1"/>
        <c:majorTickMark val="out"/>
        <c:minorTickMark val="none"/>
        <c:tickLblPos val="nextTo"/>
        <c:crossAx val="-1536159952"/>
        <c:crosses val="autoZero"/>
        <c:crossBetween val="between"/>
        <c:majorUnit val="25"/>
      </c:valAx>
      <c:spPr>
        <a:ln>
          <a:solidFill>
            <a:schemeClr val="tx1">
              <a:lumMod val="65000"/>
              <a:lumOff val="35000"/>
            </a:schemeClr>
          </a:solidFill>
        </a:ln>
      </c:spPr>
    </c:plotArea>
    <c:plotVisOnly val="1"/>
    <c:dispBlanksAs val="gap"/>
    <c:showDLblsOverMax val="0"/>
  </c:chart>
  <c:txPr>
    <a:bodyPr/>
    <a:lstStyle/>
    <a:p>
      <a:pPr>
        <a:defRPr sz="1800"/>
      </a:pPr>
      <a:endParaRPr lang="es-MX"/>
    </a:p>
  </c:txPr>
  <c:externalData r:id="rId1">
    <c:autoUpdate val="0"/>
  </c:externalData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6"/>
    </mc:Choice>
    <mc:Fallback>
      <c:style val="6"/>
    </mc:Fallback>
  </mc:AlternateContent>
  <c:chart>
    <c:autoTitleDeleted val="1"/>
    <c:plotArea>
      <c:layout>
        <c:manualLayout>
          <c:layoutTarget val="inner"/>
          <c:xMode val="edge"/>
          <c:yMode val="edge"/>
          <c:x val="0.30175628583576763"/>
          <c:y val="0.13198123548943502"/>
          <c:w val="0.3964871604100117"/>
          <c:h val="0.73603752902112995"/>
        </c:manualLayout>
      </c:layout>
      <c:doughnutChart>
        <c:varyColors val="1"/>
        <c:ser>
          <c:idx val="0"/>
          <c:order val="0"/>
          <c:tx>
            <c:strRef>
              <c:f>Hoja1!$B$1</c:f>
              <c:strCache>
                <c:ptCount val="1"/>
                <c:pt idx="0">
                  <c:v>Recurso</c:v>
                </c:pt>
              </c:strCache>
            </c:strRef>
          </c:tx>
          <c:dPt>
            <c:idx val="0"/>
            <c:bubble3D val="0"/>
            <c:spPr>
              <a:solidFill>
                <a:schemeClr val="accent4">
                  <a:lumMod val="75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1-B63E-4C1A-B647-158B2A904542}"/>
              </c:ext>
            </c:extLst>
          </c:dPt>
          <c:dPt>
            <c:idx val="1"/>
            <c:bubble3D val="0"/>
            <c:spPr>
              <a:solidFill>
                <a:schemeClr val="accent4">
                  <a:lumMod val="40000"/>
                  <a:lumOff val="60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3-B63E-4C1A-B647-158B2A904542}"/>
              </c:ext>
            </c:extLst>
          </c:dPt>
          <c:dLbls>
            <c:dLbl>
              <c:idx val="0"/>
              <c:layout>
                <c:manualLayout>
                  <c:x val="-0.27758602258713311"/>
                  <c:y val="9.8506220021446295E-2"/>
                </c:manualLayout>
              </c:layout>
              <c:spPr/>
              <c:txPr>
                <a:bodyPr/>
                <a:lstStyle/>
                <a:p>
                  <a:pPr>
                    <a:defRPr sz="1200" b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</a:defRPr>
                  </a:pPr>
                  <a:endParaRPr lang="es-MX"/>
                </a:p>
              </c:txPr>
              <c:showLegendKey val="0"/>
              <c:showVal val="1"/>
              <c:showCatName val="1"/>
              <c:showSerName val="0"/>
              <c:showPercent val="1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B63E-4C1A-B647-158B2A904542}"/>
                </c:ext>
              </c:extLst>
            </c:dLbl>
            <c:dLbl>
              <c:idx val="1"/>
              <c:layout>
                <c:manualLayout>
                  <c:x val="0.24947119595314535"/>
                  <c:y val="-5.5834963026035959E-2"/>
                </c:manualLayout>
              </c:layout>
              <c:spPr/>
              <c:txPr>
                <a:bodyPr/>
                <a:lstStyle/>
                <a:p>
                  <a:pPr>
                    <a:defRPr sz="1200" b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</a:defRPr>
                  </a:pPr>
                  <a:endParaRPr lang="es-MX"/>
                </a:p>
              </c:txPr>
              <c:showLegendKey val="0"/>
              <c:showVal val="1"/>
              <c:showCatName val="1"/>
              <c:showSerName val="0"/>
              <c:showPercent val="1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B63E-4C1A-B647-158B2A904542}"/>
                </c:ext>
              </c:extLst>
            </c:dLbl>
            <c:dLbl>
              <c:idx val="2"/>
              <c:layout>
                <c:manualLayout>
                  <c:x val="0.1458007810191006"/>
                  <c:y val="-0.12946983540444379"/>
                </c:manualLayout>
              </c:layout>
              <c:tx>
                <c:rich>
                  <a:bodyPr/>
                  <a:lstStyle/>
                  <a:p>
                    <a:pPr>
                      <a:defRPr sz="1200" b="1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defRPr>
                    </a:pPr>
                    <a:r>
                      <a:rPr lang="es-MX" sz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rPr>
                      <a:t>VFR
2
1%</a:t>
                    </a:r>
                    <a:endParaRPr lang="es-MX" sz="1200" dirty="0"/>
                  </a:p>
                </c:rich>
              </c:tx>
              <c:spPr/>
              <c:showLegendKey val="0"/>
              <c:showVal val="1"/>
              <c:showCatName val="1"/>
              <c:showSerName val="0"/>
              <c:showPercent val="1"/>
              <c:showBubbleSize val="0"/>
              <c:separator>
</c:separator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4-B63E-4C1A-B647-158B2A904542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200" b="1">
                    <a:solidFill>
                      <a:schemeClr val="tx1">
                        <a:lumMod val="65000"/>
                        <a:lumOff val="35000"/>
                      </a:schemeClr>
                    </a:solidFill>
                  </a:defRPr>
                </a:pPr>
                <a:endParaRPr lang="es-MX"/>
              </a:p>
            </c:txPr>
            <c:showLegendKey val="0"/>
            <c:showVal val="1"/>
            <c:showCatName val="1"/>
            <c:showSerName val="0"/>
            <c:showPercent val="1"/>
            <c:showBubbleSize val="0"/>
            <c:separator>
</c:separator>
            <c:showLeaderLines val="0"/>
            <c:extLst>
              <c:ext xmlns:c15="http://schemas.microsoft.com/office/drawing/2012/chart" uri="{CE6537A1-D6FC-4f65-9D91-7224C49458BB}"/>
            </c:extLst>
          </c:dLbls>
          <c:cat>
            <c:strRef>
              <c:f>Hoja1!$A$2:$A$3</c:f>
              <c:strCache>
                <c:ptCount val="2"/>
                <c:pt idx="0">
                  <c:v>Fondo</c:v>
                </c:pt>
                <c:pt idx="1">
                  <c:v>Forma</c:v>
                </c:pt>
              </c:strCache>
            </c:strRef>
          </c:cat>
          <c:val>
            <c:numRef>
              <c:f>Hoja1!$B$2:$B$3</c:f>
              <c:numCache>
                <c:formatCode>General</c:formatCode>
                <c:ptCount val="2"/>
                <c:pt idx="0">
                  <c:v>20</c:v>
                </c:pt>
                <c:pt idx="1">
                  <c:v>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B63E-4C1A-B647-158B2A90454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202"/>
        <c:holeSize val="70"/>
      </c:doughnutChart>
    </c:plotArea>
    <c:plotVisOnly val="1"/>
    <c:dispBlanksAs val="gap"/>
    <c:showDLblsOverMax val="0"/>
  </c:chart>
  <c:txPr>
    <a:bodyPr/>
    <a:lstStyle/>
    <a:p>
      <a:pPr>
        <a:defRPr sz="1800"/>
      </a:pPr>
      <a:endParaRPr lang="es-MX"/>
    </a:p>
  </c:txPr>
  <c:externalData r:id="rId1">
    <c:autoUpdate val="0"/>
  </c:externalData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39117913460565273"/>
          <c:y val="3.9641447786828897E-2"/>
          <c:w val="0.54105667895761389"/>
          <c:h val="0.78456550866298291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Hoja1!$B$1</c:f>
              <c:strCache>
                <c:ptCount val="1"/>
                <c:pt idx="0">
                  <c:v>Acceso</c:v>
                </c:pt>
              </c:strCache>
            </c:strRef>
          </c:tx>
          <c:spPr>
            <a:solidFill>
              <a:schemeClr val="accent4">
                <a:lumMod val="75000"/>
              </a:schemeClr>
            </a:solidFill>
          </c:spPr>
          <c:invertIfNegative val="0"/>
          <c:dPt>
            <c:idx val="0"/>
            <c:invertIfNegative val="0"/>
            <c:bubble3D val="0"/>
            <c:spPr>
              <a:solidFill>
                <a:schemeClr val="accent4">
                  <a:lumMod val="40000"/>
                  <a:lumOff val="60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1-9A75-4578-B5D9-3C2C15B384FB}"/>
              </c:ext>
            </c:extLst>
          </c:dPt>
          <c:dPt>
            <c:idx val="1"/>
            <c:invertIfNegative val="0"/>
            <c:bubble3D val="0"/>
            <c:spPr>
              <a:solidFill>
                <a:schemeClr val="accent4">
                  <a:lumMod val="40000"/>
                  <a:lumOff val="60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3-9A75-4578-B5D9-3C2C15B384FB}"/>
              </c:ext>
            </c:extLst>
          </c:dPt>
          <c:dPt>
            <c:idx val="2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4-9A75-4578-B5D9-3C2C15B384FB}"/>
              </c:ext>
            </c:extLst>
          </c:dPt>
          <c:dPt>
            <c:idx val="3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5-9A75-4578-B5D9-3C2C15B384FB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>
                    <a:solidFill>
                      <a:schemeClr val="tx1">
                        <a:lumMod val="65000"/>
                        <a:lumOff val="35000"/>
                      </a:schemeClr>
                    </a:solidFill>
                  </a:defRPr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Hoja1!$A$2:$A$5</c:f>
              <c:strCache>
                <c:ptCount val="4"/>
                <c:pt idx="0">
                  <c:v>Desechar</c:v>
                </c:pt>
                <c:pt idx="1">
                  <c:v>Sobreseer</c:v>
                </c:pt>
                <c:pt idx="2">
                  <c:v>Revocar</c:v>
                </c:pt>
                <c:pt idx="3">
                  <c:v>Modificar</c:v>
                </c:pt>
              </c:strCache>
            </c:strRef>
          </c:cat>
          <c:val>
            <c:numRef>
              <c:f>Hoja1!$B$2:$B$5</c:f>
              <c:numCache>
                <c:formatCode>General</c:formatCode>
                <c:ptCount val="4"/>
                <c:pt idx="0">
                  <c:v>2</c:v>
                </c:pt>
                <c:pt idx="1">
                  <c:v>1</c:v>
                </c:pt>
                <c:pt idx="2">
                  <c:v>10</c:v>
                </c:pt>
                <c:pt idx="3">
                  <c:v>10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9A75-4578-B5D9-3C2C15B384F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-1536156144"/>
        <c:axId val="-1536155056"/>
      </c:barChart>
      <c:catAx>
        <c:axId val="-1536156144"/>
        <c:scaling>
          <c:orientation val="minMax"/>
        </c:scaling>
        <c:delete val="0"/>
        <c:axPos val="l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pPr>
            <a:endParaRPr lang="es-MX"/>
          </a:p>
        </c:txPr>
        <c:crossAx val="-1536155056"/>
        <c:crosses val="autoZero"/>
        <c:auto val="1"/>
        <c:lblAlgn val="ctr"/>
        <c:lblOffset val="100"/>
        <c:noMultiLvlLbl val="0"/>
      </c:catAx>
      <c:valAx>
        <c:axId val="-1536155056"/>
        <c:scaling>
          <c:orientation val="minMax"/>
          <c:max val="45"/>
          <c:min val="0"/>
        </c:scaling>
        <c:delete val="1"/>
        <c:axPos val="b"/>
        <c:numFmt formatCode="General" sourceLinked="1"/>
        <c:majorTickMark val="out"/>
        <c:minorTickMark val="none"/>
        <c:tickLblPos val="nextTo"/>
        <c:crossAx val="-1536156144"/>
        <c:crosses val="autoZero"/>
        <c:crossBetween val="between"/>
        <c:majorUnit val="45"/>
      </c:valAx>
      <c:spPr>
        <a:ln>
          <a:solidFill>
            <a:schemeClr val="tx1">
              <a:lumMod val="65000"/>
              <a:lumOff val="35000"/>
            </a:schemeClr>
          </a:solidFill>
        </a:ln>
      </c:spPr>
    </c:plotArea>
    <c:plotVisOnly val="1"/>
    <c:dispBlanksAs val="gap"/>
    <c:showDLblsOverMax val="0"/>
  </c:chart>
  <c:txPr>
    <a:bodyPr/>
    <a:lstStyle/>
    <a:p>
      <a:pPr>
        <a:defRPr sz="1800"/>
      </a:pPr>
      <a:endParaRPr lang="es-MX"/>
    </a:p>
  </c:txPr>
  <c:externalData r:id="rId1">
    <c:autoUpdate val="0"/>
  </c:externalData>
</c:chartSpace>
</file>

<file path=ppt/charts/chart1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6"/>
    </mc:Choice>
    <mc:Fallback>
      <c:style val="6"/>
    </mc:Fallback>
  </mc:AlternateContent>
  <c:chart>
    <c:autoTitleDeleted val="1"/>
    <c:plotArea>
      <c:layout>
        <c:manualLayout>
          <c:layoutTarget val="inner"/>
          <c:xMode val="edge"/>
          <c:yMode val="edge"/>
          <c:x val="0.30175628583576763"/>
          <c:y val="0.10671519603064551"/>
          <c:w val="0.3964871604100117"/>
          <c:h val="0.73603752902112995"/>
        </c:manualLayout>
      </c:layout>
      <c:doughnutChart>
        <c:varyColors val="1"/>
        <c:ser>
          <c:idx val="0"/>
          <c:order val="0"/>
          <c:tx>
            <c:strRef>
              <c:f>Hoja1!$B$1</c:f>
              <c:strCache>
                <c:ptCount val="1"/>
                <c:pt idx="0">
                  <c:v>Recurso</c:v>
                </c:pt>
              </c:strCache>
            </c:strRef>
          </c:tx>
          <c:spPr>
            <a:solidFill>
              <a:schemeClr val="accent4">
                <a:lumMod val="40000"/>
                <a:lumOff val="60000"/>
              </a:schemeClr>
            </a:solidFill>
          </c:spPr>
          <c:dPt>
            <c:idx val="0"/>
            <c:bubble3D val="0"/>
            <c:spPr>
              <a:solidFill>
                <a:schemeClr val="accent4">
                  <a:lumMod val="75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1-549D-4B83-8A4E-A939461E0291}"/>
              </c:ext>
            </c:extLst>
          </c:dPt>
          <c:dPt>
            <c:idx val="1"/>
            <c:bubble3D val="0"/>
            <c:explosion val="1"/>
            <c:extLst>
              <c:ext xmlns:c16="http://schemas.microsoft.com/office/drawing/2014/chart" uri="{C3380CC4-5D6E-409C-BE32-E72D297353CC}">
                <c16:uniqueId val="{00000003-549D-4B83-8A4E-A939461E0291}"/>
              </c:ext>
            </c:extLst>
          </c:dPt>
          <c:dLbls>
            <c:dLbl>
              <c:idx val="0"/>
              <c:layout>
                <c:manualLayout>
                  <c:x val="-0.2621020774664774"/>
                  <c:y val="0.13791054827305627"/>
                </c:manualLayout>
              </c:layout>
              <c:spPr/>
              <c:txPr>
                <a:bodyPr/>
                <a:lstStyle/>
                <a:p>
                  <a:pPr>
                    <a:defRPr sz="1200" b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</a:defRPr>
                  </a:pPr>
                  <a:endParaRPr lang="es-MX"/>
                </a:p>
              </c:txPr>
              <c:showLegendKey val="0"/>
              <c:showVal val="1"/>
              <c:showCatName val="1"/>
              <c:showSerName val="0"/>
              <c:showPercent val="1"/>
              <c:showBubbleSize val="0"/>
              <c:separator>
</c:separator>
              <c:extLst>
                <c:ext xmlns:c15="http://schemas.microsoft.com/office/drawing/2012/chart" uri="{CE6537A1-D6FC-4f65-9D91-7224C49458BB}">
                  <c15:layout>
                    <c:manualLayout>
                      <c:w val="0.12657539399417919"/>
                      <c:h val="0.29656013814754167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1-549D-4B83-8A4E-A939461E0291}"/>
                </c:ext>
              </c:extLst>
            </c:dLbl>
            <c:dLbl>
              <c:idx val="1"/>
              <c:layout>
                <c:manualLayout>
                  <c:x val="0.24717888566821139"/>
                  <c:y val="-2.0710194548503834E-3"/>
                </c:manualLayout>
              </c:layout>
              <c:spPr/>
              <c:txPr>
                <a:bodyPr/>
                <a:lstStyle/>
                <a:p>
                  <a:pPr>
                    <a:defRPr sz="1200" b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</a:defRPr>
                  </a:pPr>
                  <a:endParaRPr lang="es-MX"/>
                </a:p>
              </c:txPr>
              <c:showLegendKey val="0"/>
              <c:showVal val="1"/>
              <c:showCatName val="1"/>
              <c:showSerName val="0"/>
              <c:showPercent val="1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549D-4B83-8A4E-A939461E0291}"/>
                </c:ext>
              </c:extLst>
            </c:dLbl>
            <c:dLbl>
              <c:idx val="2"/>
              <c:layout>
                <c:manualLayout>
                  <c:x val="0.1458007810191006"/>
                  <c:y val="-0.12946983540444379"/>
                </c:manualLayout>
              </c:layout>
              <c:tx>
                <c:rich>
                  <a:bodyPr/>
                  <a:lstStyle/>
                  <a:p>
                    <a:pPr>
                      <a:defRPr sz="1200" b="1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defRPr>
                    </a:pPr>
                    <a:r>
                      <a:rPr lang="es-MX" sz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rPr>
                      <a:t>VFR
2
1%</a:t>
                    </a:r>
                    <a:endParaRPr lang="es-MX" sz="1200" dirty="0"/>
                  </a:p>
                </c:rich>
              </c:tx>
              <c:spPr/>
              <c:showLegendKey val="0"/>
              <c:showVal val="1"/>
              <c:showCatName val="1"/>
              <c:showSerName val="0"/>
              <c:showPercent val="1"/>
              <c:showBubbleSize val="0"/>
              <c:separator>
</c:separator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4-549D-4B83-8A4E-A939461E0291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200" b="1">
                    <a:solidFill>
                      <a:schemeClr val="tx1">
                        <a:lumMod val="65000"/>
                        <a:lumOff val="35000"/>
                      </a:schemeClr>
                    </a:solidFill>
                  </a:defRPr>
                </a:pPr>
                <a:endParaRPr lang="es-MX"/>
              </a:p>
            </c:txPr>
            <c:showLegendKey val="0"/>
            <c:showVal val="1"/>
            <c:showCatName val="1"/>
            <c:showSerName val="0"/>
            <c:showPercent val="1"/>
            <c:showBubbleSize val="0"/>
            <c:separator>
</c:separator>
            <c:showLeaderLines val="0"/>
            <c:extLst>
              <c:ext xmlns:c15="http://schemas.microsoft.com/office/drawing/2012/chart" uri="{CE6537A1-D6FC-4f65-9D91-7224C49458BB}"/>
            </c:extLst>
          </c:dLbls>
          <c:cat>
            <c:strRef>
              <c:f>Hoja1!$A$2:$A$3</c:f>
              <c:strCache>
                <c:ptCount val="2"/>
                <c:pt idx="0">
                  <c:v>Fondo</c:v>
                </c:pt>
                <c:pt idx="1">
                  <c:v>Forma</c:v>
                </c:pt>
              </c:strCache>
            </c:strRef>
          </c:cat>
          <c:val>
            <c:numRef>
              <c:f>Hoja1!$B$2:$B$3</c:f>
              <c:numCache>
                <c:formatCode>General</c:formatCode>
                <c:ptCount val="2"/>
                <c:pt idx="0">
                  <c:v>1</c:v>
                </c:pt>
                <c:pt idx="1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549D-4B83-8A4E-A939461E029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271"/>
        <c:holeSize val="70"/>
      </c:doughnutChart>
    </c:plotArea>
    <c:plotVisOnly val="1"/>
    <c:dispBlanksAs val="gap"/>
    <c:showDLblsOverMax val="0"/>
  </c:chart>
  <c:txPr>
    <a:bodyPr/>
    <a:lstStyle/>
    <a:p>
      <a:pPr>
        <a:defRPr sz="1800"/>
      </a:pPr>
      <a:endParaRPr lang="es-MX"/>
    </a:p>
  </c:txPr>
  <c:externalData r:id="rId1">
    <c:autoUpdate val="0"/>
  </c:externalData>
  <c:userShapes r:id="rId2"/>
</c:chartSpace>
</file>

<file path=ppt/charts/chart1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41401594415179876"/>
          <c:y val="1.4865542920060835E-2"/>
          <c:w val="0.54105667895761389"/>
          <c:h val="0.78456550866298291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Hoja1!$B$1</c:f>
              <c:strCache>
                <c:ptCount val="1"/>
                <c:pt idx="0">
                  <c:v>Datos </c:v>
                </c:pt>
              </c:strCache>
            </c:strRef>
          </c:tx>
          <c:spPr>
            <a:solidFill>
              <a:schemeClr val="accent4">
                <a:lumMod val="75000"/>
              </a:schemeClr>
            </a:solidFill>
          </c:spPr>
          <c:invertIfNegative val="0"/>
          <c:dPt>
            <c:idx val="0"/>
            <c:invertIfNegative val="0"/>
            <c:bubble3D val="0"/>
            <c:spPr>
              <a:solidFill>
                <a:schemeClr val="accent4">
                  <a:lumMod val="40000"/>
                  <a:lumOff val="60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1-1B69-491B-8412-808452CD03D9}"/>
              </c:ext>
            </c:extLst>
          </c:dPt>
          <c:dPt>
            <c:idx val="1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2-1B69-491B-8412-808452CD03D9}"/>
              </c:ext>
            </c:extLst>
          </c:dPt>
          <c:dPt>
            <c:idx val="2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3-1B69-491B-8412-808452CD03D9}"/>
              </c:ext>
            </c:extLst>
          </c:dPt>
          <c:dPt>
            <c:idx val="3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4-1B69-491B-8412-808452CD03D9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>
                    <a:solidFill>
                      <a:schemeClr val="tx1">
                        <a:lumMod val="65000"/>
                        <a:lumOff val="35000"/>
                      </a:schemeClr>
                    </a:solidFill>
                  </a:defRPr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Hoja1!$A$2:$A$3</c:f>
              <c:strCache>
                <c:ptCount val="2"/>
                <c:pt idx="0">
                  <c:v>Desechar</c:v>
                </c:pt>
                <c:pt idx="1">
                  <c:v>Revocar</c:v>
                </c:pt>
              </c:strCache>
            </c:strRef>
          </c:cat>
          <c:val>
            <c:numRef>
              <c:f>Hoja1!$B$2:$B$3</c:f>
              <c:numCache>
                <c:formatCode>General</c:formatCode>
                <c:ptCount val="2"/>
                <c:pt idx="0">
                  <c:v>1</c:v>
                </c:pt>
                <c:pt idx="1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1B69-491B-8412-808452CD03D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-1536156144"/>
        <c:axId val="-1536155056"/>
      </c:barChart>
      <c:catAx>
        <c:axId val="-1536156144"/>
        <c:scaling>
          <c:orientation val="minMax"/>
        </c:scaling>
        <c:delete val="0"/>
        <c:axPos val="l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pPr>
            <a:endParaRPr lang="es-MX"/>
          </a:p>
        </c:txPr>
        <c:crossAx val="-1536155056"/>
        <c:crosses val="autoZero"/>
        <c:auto val="1"/>
        <c:lblAlgn val="ctr"/>
        <c:lblOffset val="100"/>
        <c:noMultiLvlLbl val="0"/>
      </c:catAx>
      <c:valAx>
        <c:axId val="-1536155056"/>
        <c:scaling>
          <c:orientation val="minMax"/>
          <c:max val="25"/>
          <c:min val="0"/>
        </c:scaling>
        <c:delete val="1"/>
        <c:axPos val="b"/>
        <c:numFmt formatCode="General" sourceLinked="1"/>
        <c:majorTickMark val="out"/>
        <c:minorTickMark val="none"/>
        <c:tickLblPos val="nextTo"/>
        <c:crossAx val="-1536156144"/>
        <c:crosses val="autoZero"/>
        <c:crossBetween val="between"/>
        <c:majorUnit val="25"/>
      </c:valAx>
      <c:spPr>
        <a:ln>
          <a:solidFill>
            <a:schemeClr val="tx1">
              <a:lumMod val="65000"/>
              <a:lumOff val="35000"/>
            </a:schemeClr>
          </a:solidFill>
        </a:ln>
      </c:spPr>
    </c:plotArea>
    <c:plotVisOnly val="1"/>
    <c:dispBlanksAs val="gap"/>
    <c:showDLblsOverMax val="0"/>
  </c:chart>
  <c:txPr>
    <a:bodyPr/>
    <a:lstStyle/>
    <a:p>
      <a:pPr>
        <a:defRPr sz="1800"/>
      </a:pPr>
      <a:endParaRPr lang="es-MX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3104992991803658"/>
          <c:y val="0.10326052645172151"/>
          <c:w val="0.67407524296627708"/>
          <c:h val="0.76452486766008487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Hoja1!$B$1</c:f>
              <c:strCache>
                <c:ptCount val="1"/>
                <c:pt idx="0">
                  <c:v>Columna1</c:v>
                </c:pt>
              </c:strCache>
            </c:strRef>
          </c:tx>
          <c:spPr>
            <a:solidFill>
              <a:schemeClr val="accent4">
                <a:lumMod val="75000"/>
              </a:schemeClr>
            </a:solidFill>
          </c:spPr>
          <c:invertIfNegative val="0"/>
          <c:dPt>
            <c:idx val="0"/>
            <c:invertIfNegative val="0"/>
            <c:bubble3D val="0"/>
            <c:spPr>
              <a:solidFill>
                <a:schemeClr val="accent4">
                  <a:lumMod val="40000"/>
                  <a:lumOff val="60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1-C13A-4414-9038-01E69419E3B7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>
                    <a:solidFill>
                      <a:schemeClr val="tx1">
                        <a:lumMod val="65000"/>
                        <a:lumOff val="35000"/>
                      </a:schemeClr>
                    </a:solidFill>
                  </a:defRPr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Hoja1!$A$2:$A$3</c:f>
              <c:strCache>
                <c:ptCount val="2"/>
                <c:pt idx="0">
                  <c:v>Forma</c:v>
                </c:pt>
                <c:pt idx="1">
                  <c:v>Fondo</c:v>
                </c:pt>
              </c:strCache>
            </c:strRef>
          </c:cat>
          <c:val>
            <c:numRef>
              <c:f>Hoja1!$B$2:$B$3</c:f>
              <c:numCache>
                <c:formatCode>General</c:formatCode>
                <c:ptCount val="2"/>
                <c:pt idx="0">
                  <c:v>63</c:v>
                </c:pt>
                <c:pt idx="1">
                  <c:v>303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C13A-4414-9038-01E69419E3B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-1956390256"/>
        <c:axId val="-1956389712"/>
      </c:barChart>
      <c:catAx>
        <c:axId val="-1956390256"/>
        <c:scaling>
          <c:orientation val="minMax"/>
        </c:scaling>
        <c:delete val="0"/>
        <c:axPos val="l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pPr>
            <a:endParaRPr lang="es-MX"/>
          </a:p>
        </c:txPr>
        <c:crossAx val="-1956389712"/>
        <c:crosses val="autoZero"/>
        <c:auto val="1"/>
        <c:lblAlgn val="ctr"/>
        <c:lblOffset val="100"/>
        <c:noMultiLvlLbl val="0"/>
      </c:catAx>
      <c:valAx>
        <c:axId val="-1956389712"/>
        <c:scaling>
          <c:orientation val="minMax"/>
          <c:max val="550"/>
          <c:min val="0"/>
        </c:scaling>
        <c:delete val="1"/>
        <c:axPos val="b"/>
        <c:numFmt formatCode="General" sourceLinked="1"/>
        <c:majorTickMark val="out"/>
        <c:minorTickMark val="none"/>
        <c:tickLblPos val="nextTo"/>
        <c:crossAx val="-1956390256"/>
        <c:crosses val="autoZero"/>
        <c:crossBetween val="between"/>
        <c:majorUnit val="550"/>
      </c:valAx>
      <c:spPr>
        <a:ln>
          <a:solidFill>
            <a:schemeClr val="tx1">
              <a:lumMod val="65000"/>
              <a:lumOff val="35000"/>
            </a:schemeClr>
          </a:solidFill>
        </a:ln>
      </c:spPr>
    </c:plotArea>
    <c:plotVisOnly val="1"/>
    <c:dispBlanksAs val="gap"/>
    <c:showDLblsOverMax val="0"/>
  </c:chart>
  <c:txPr>
    <a:bodyPr/>
    <a:lstStyle/>
    <a:p>
      <a:pPr>
        <a:defRPr sz="1800"/>
      </a:pPr>
      <a:endParaRPr lang="es-MX"/>
    </a:p>
  </c:txPr>
  <c:externalData r:id="rId1">
    <c:autoUpdate val="0"/>
  </c:externalData>
</c:chartSpace>
</file>

<file path=ppt/charts/chart2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6"/>
    </mc:Choice>
    <mc:Fallback>
      <c:style val="6"/>
    </mc:Fallback>
  </mc:AlternateContent>
  <c:chart>
    <c:autoTitleDeleted val="1"/>
    <c:plotArea>
      <c:layout>
        <c:manualLayout>
          <c:layoutTarget val="inner"/>
          <c:xMode val="edge"/>
          <c:yMode val="edge"/>
          <c:x val="0.30175628583576763"/>
          <c:y val="0.13198123548943502"/>
          <c:w val="0.3964871604100117"/>
          <c:h val="0.73603752902112995"/>
        </c:manualLayout>
      </c:layout>
      <c:doughnutChart>
        <c:varyColors val="1"/>
        <c:ser>
          <c:idx val="0"/>
          <c:order val="0"/>
          <c:tx>
            <c:strRef>
              <c:f>Hoja1!$B$1</c:f>
              <c:strCache>
                <c:ptCount val="1"/>
                <c:pt idx="0">
                  <c:v>Recurso</c:v>
                </c:pt>
              </c:strCache>
            </c:strRef>
          </c:tx>
          <c:dPt>
            <c:idx val="0"/>
            <c:bubble3D val="0"/>
            <c:spPr>
              <a:solidFill>
                <a:schemeClr val="accent4">
                  <a:lumMod val="75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1-B63E-4C1A-B647-158B2A904542}"/>
              </c:ext>
            </c:extLst>
          </c:dPt>
          <c:dPt>
            <c:idx val="1"/>
            <c:bubble3D val="0"/>
            <c:spPr>
              <a:solidFill>
                <a:schemeClr val="accent4">
                  <a:lumMod val="40000"/>
                  <a:lumOff val="60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3-B63E-4C1A-B647-158B2A904542}"/>
              </c:ext>
            </c:extLst>
          </c:dPt>
          <c:dLbls>
            <c:dLbl>
              <c:idx val="0"/>
              <c:layout>
                <c:manualLayout>
                  <c:x val="-0.27758602258713311"/>
                  <c:y val="9.8506220021446295E-2"/>
                </c:manualLayout>
              </c:layout>
              <c:spPr/>
              <c:txPr>
                <a:bodyPr/>
                <a:lstStyle/>
                <a:p>
                  <a:pPr>
                    <a:defRPr sz="1200" b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</a:defRPr>
                  </a:pPr>
                  <a:endParaRPr lang="es-MX"/>
                </a:p>
              </c:txPr>
              <c:showLegendKey val="0"/>
              <c:showVal val="1"/>
              <c:showCatName val="1"/>
              <c:showSerName val="0"/>
              <c:showPercent val="1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B63E-4C1A-B647-158B2A904542}"/>
                </c:ext>
              </c:extLst>
            </c:dLbl>
            <c:dLbl>
              <c:idx val="1"/>
              <c:layout>
                <c:manualLayout>
                  <c:x val="0.24947119595314535"/>
                  <c:y val="-5.5834963026035959E-2"/>
                </c:manualLayout>
              </c:layout>
              <c:spPr/>
              <c:txPr>
                <a:bodyPr/>
                <a:lstStyle/>
                <a:p>
                  <a:pPr>
                    <a:defRPr sz="1200" b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</a:defRPr>
                  </a:pPr>
                  <a:endParaRPr lang="es-MX"/>
                </a:p>
              </c:txPr>
              <c:showLegendKey val="0"/>
              <c:showVal val="1"/>
              <c:showCatName val="1"/>
              <c:showSerName val="0"/>
              <c:showPercent val="1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B63E-4C1A-B647-158B2A904542}"/>
                </c:ext>
              </c:extLst>
            </c:dLbl>
            <c:dLbl>
              <c:idx val="2"/>
              <c:layout>
                <c:manualLayout>
                  <c:x val="0.1458007810191006"/>
                  <c:y val="-0.12946983540444379"/>
                </c:manualLayout>
              </c:layout>
              <c:tx>
                <c:rich>
                  <a:bodyPr/>
                  <a:lstStyle/>
                  <a:p>
                    <a:pPr>
                      <a:defRPr sz="1200" b="1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defRPr>
                    </a:pPr>
                    <a:r>
                      <a:rPr lang="es-MX" sz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rPr>
                      <a:t>VFR
2
1%</a:t>
                    </a:r>
                    <a:endParaRPr lang="es-MX" sz="1200" dirty="0"/>
                  </a:p>
                </c:rich>
              </c:tx>
              <c:spPr/>
              <c:showLegendKey val="0"/>
              <c:showVal val="1"/>
              <c:showCatName val="1"/>
              <c:showSerName val="0"/>
              <c:showPercent val="1"/>
              <c:showBubbleSize val="0"/>
              <c:separator>
</c:separator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4-B63E-4C1A-B647-158B2A904542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200" b="1">
                    <a:solidFill>
                      <a:schemeClr val="tx1">
                        <a:lumMod val="65000"/>
                        <a:lumOff val="35000"/>
                      </a:schemeClr>
                    </a:solidFill>
                  </a:defRPr>
                </a:pPr>
                <a:endParaRPr lang="es-MX"/>
              </a:p>
            </c:txPr>
            <c:showLegendKey val="0"/>
            <c:showVal val="1"/>
            <c:showCatName val="1"/>
            <c:showSerName val="0"/>
            <c:showPercent val="1"/>
            <c:showBubbleSize val="0"/>
            <c:separator>
</c:separator>
            <c:showLeaderLines val="0"/>
            <c:extLst>
              <c:ext xmlns:c15="http://schemas.microsoft.com/office/drawing/2012/chart" uri="{CE6537A1-D6FC-4f65-9D91-7224C49458BB}"/>
            </c:extLst>
          </c:dLbls>
          <c:cat>
            <c:strRef>
              <c:f>Hoja1!$A$2:$A$3</c:f>
              <c:strCache>
                <c:ptCount val="2"/>
                <c:pt idx="0">
                  <c:v>Fondo</c:v>
                </c:pt>
                <c:pt idx="1">
                  <c:v>Forma</c:v>
                </c:pt>
              </c:strCache>
            </c:strRef>
          </c:cat>
          <c:val>
            <c:numRef>
              <c:f>Hoja1!$B$2:$B$3</c:f>
              <c:numCache>
                <c:formatCode>General</c:formatCode>
                <c:ptCount val="2"/>
                <c:pt idx="0">
                  <c:v>47</c:v>
                </c:pt>
                <c:pt idx="1">
                  <c:v>13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B63E-4C1A-B647-158B2A90454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216"/>
        <c:holeSize val="70"/>
      </c:doughnutChart>
    </c:plotArea>
    <c:plotVisOnly val="1"/>
    <c:dispBlanksAs val="gap"/>
    <c:showDLblsOverMax val="0"/>
  </c:chart>
  <c:txPr>
    <a:bodyPr/>
    <a:lstStyle/>
    <a:p>
      <a:pPr>
        <a:defRPr sz="1800"/>
      </a:pPr>
      <a:endParaRPr lang="es-MX"/>
    </a:p>
  </c:txPr>
  <c:externalData r:id="rId1">
    <c:autoUpdate val="0"/>
  </c:externalData>
</c:chartSpace>
</file>

<file path=ppt/charts/chart2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39117913460565273"/>
          <c:y val="3.9641447786828897E-2"/>
          <c:w val="0.54105667895761389"/>
          <c:h val="0.78456550866298291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Hoja1!$B$1</c:f>
              <c:strCache>
                <c:ptCount val="1"/>
                <c:pt idx="0">
                  <c:v>Acceso</c:v>
                </c:pt>
              </c:strCache>
            </c:strRef>
          </c:tx>
          <c:spPr>
            <a:solidFill>
              <a:schemeClr val="accent4">
                <a:lumMod val="75000"/>
              </a:schemeClr>
            </a:solidFill>
          </c:spPr>
          <c:invertIfNegative val="0"/>
          <c:dPt>
            <c:idx val="0"/>
            <c:invertIfNegative val="0"/>
            <c:bubble3D val="0"/>
            <c:spPr>
              <a:solidFill>
                <a:schemeClr val="accent4">
                  <a:lumMod val="40000"/>
                  <a:lumOff val="60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1-9A75-4578-B5D9-3C2C15B384FB}"/>
              </c:ext>
            </c:extLst>
          </c:dPt>
          <c:dPt>
            <c:idx val="1"/>
            <c:invertIfNegative val="0"/>
            <c:bubble3D val="0"/>
            <c:spPr>
              <a:solidFill>
                <a:schemeClr val="accent4">
                  <a:lumMod val="75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3-9A75-4578-B5D9-3C2C15B384FB}"/>
              </c:ext>
            </c:extLst>
          </c:dPt>
          <c:dPt>
            <c:idx val="2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4-9A75-4578-B5D9-3C2C15B384FB}"/>
              </c:ext>
            </c:extLst>
          </c:dPt>
          <c:dPt>
            <c:idx val="3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5-9A75-4578-B5D9-3C2C15B384FB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>
                    <a:solidFill>
                      <a:schemeClr val="tx1">
                        <a:lumMod val="65000"/>
                        <a:lumOff val="35000"/>
                      </a:schemeClr>
                    </a:solidFill>
                  </a:defRPr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Hoja1!$A$2:$A$6</c:f>
              <c:strCache>
                <c:ptCount val="5"/>
                <c:pt idx="0">
                  <c:v>Sobreseer</c:v>
                </c:pt>
                <c:pt idx="1">
                  <c:v>Revocar</c:v>
                </c:pt>
                <c:pt idx="2">
                  <c:v>Ordena</c:v>
                </c:pt>
                <c:pt idx="3">
                  <c:v>Modificar</c:v>
                </c:pt>
                <c:pt idx="4">
                  <c:v>Confirmar</c:v>
                </c:pt>
              </c:strCache>
            </c:strRef>
          </c:cat>
          <c:val>
            <c:numRef>
              <c:f>Hoja1!$B$2:$B$6</c:f>
              <c:numCache>
                <c:formatCode>General</c:formatCode>
                <c:ptCount val="5"/>
                <c:pt idx="0">
                  <c:v>13</c:v>
                </c:pt>
                <c:pt idx="1">
                  <c:v>22</c:v>
                </c:pt>
                <c:pt idx="2">
                  <c:v>7</c:v>
                </c:pt>
                <c:pt idx="3">
                  <c:v>12</c:v>
                </c:pt>
                <c:pt idx="4">
                  <c:v>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9A75-4578-B5D9-3C2C15B384F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-1536156144"/>
        <c:axId val="-1536155056"/>
      </c:barChart>
      <c:catAx>
        <c:axId val="-1536156144"/>
        <c:scaling>
          <c:orientation val="minMax"/>
        </c:scaling>
        <c:delete val="0"/>
        <c:axPos val="l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pPr>
            <a:endParaRPr lang="es-MX"/>
          </a:p>
        </c:txPr>
        <c:crossAx val="-1536155056"/>
        <c:crosses val="autoZero"/>
        <c:auto val="1"/>
        <c:lblAlgn val="ctr"/>
        <c:lblOffset val="100"/>
        <c:noMultiLvlLbl val="0"/>
      </c:catAx>
      <c:valAx>
        <c:axId val="-1536155056"/>
        <c:scaling>
          <c:orientation val="minMax"/>
          <c:max val="45"/>
          <c:min val="0"/>
        </c:scaling>
        <c:delete val="1"/>
        <c:axPos val="b"/>
        <c:numFmt formatCode="General" sourceLinked="1"/>
        <c:majorTickMark val="out"/>
        <c:minorTickMark val="none"/>
        <c:tickLblPos val="nextTo"/>
        <c:crossAx val="-1536156144"/>
        <c:crosses val="autoZero"/>
        <c:crossBetween val="between"/>
        <c:majorUnit val="45"/>
      </c:valAx>
      <c:spPr>
        <a:ln>
          <a:solidFill>
            <a:schemeClr val="tx1">
              <a:lumMod val="65000"/>
              <a:lumOff val="35000"/>
            </a:schemeClr>
          </a:solidFill>
        </a:ln>
      </c:spPr>
    </c:plotArea>
    <c:plotVisOnly val="1"/>
    <c:dispBlanksAs val="gap"/>
    <c:showDLblsOverMax val="0"/>
  </c:chart>
  <c:txPr>
    <a:bodyPr/>
    <a:lstStyle/>
    <a:p>
      <a:pPr>
        <a:defRPr sz="1800"/>
      </a:pPr>
      <a:endParaRPr lang="es-MX"/>
    </a:p>
  </c:txPr>
  <c:externalData r:id="rId1">
    <c:autoUpdate val="0"/>
  </c:externalData>
</c:chartSpace>
</file>

<file path=ppt/charts/chart2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6"/>
    </mc:Choice>
    <mc:Fallback>
      <c:style val="6"/>
    </mc:Fallback>
  </mc:AlternateContent>
  <c:chart>
    <c:autoTitleDeleted val="1"/>
    <c:plotArea>
      <c:layout>
        <c:manualLayout>
          <c:layoutTarget val="inner"/>
          <c:xMode val="edge"/>
          <c:yMode val="edge"/>
          <c:x val="0.30175628583576763"/>
          <c:y val="0.10671519603064551"/>
          <c:w val="0.3964871604100117"/>
          <c:h val="0.73603752902112995"/>
        </c:manualLayout>
      </c:layout>
      <c:doughnutChart>
        <c:varyColors val="1"/>
        <c:ser>
          <c:idx val="0"/>
          <c:order val="0"/>
          <c:tx>
            <c:strRef>
              <c:f>Hoja1!$B$1</c:f>
              <c:strCache>
                <c:ptCount val="1"/>
                <c:pt idx="0">
                  <c:v>Recurso</c:v>
                </c:pt>
              </c:strCache>
            </c:strRef>
          </c:tx>
          <c:spPr>
            <a:solidFill>
              <a:schemeClr val="accent4">
                <a:lumMod val="40000"/>
                <a:lumOff val="60000"/>
              </a:schemeClr>
            </a:solidFill>
          </c:spPr>
          <c:dPt>
            <c:idx val="0"/>
            <c:bubble3D val="0"/>
            <c:spPr>
              <a:solidFill>
                <a:schemeClr val="accent4">
                  <a:lumMod val="75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1-549D-4B83-8A4E-A939461E0291}"/>
              </c:ext>
            </c:extLst>
          </c:dPt>
          <c:dPt>
            <c:idx val="1"/>
            <c:bubble3D val="0"/>
            <c:explosion val="1"/>
            <c:extLst>
              <c:ext xmlns:c16="http://schemas.microsoft.com/office/drawing/2014/chart" uri="{C3380CC4-5D6E-409C-BE32-E72D297353CC}">
                <c16:uniqueId val="{00000003-549D-4B83-8A4E-A939461E0291}"/>
              </c:ext>
            </c:extLst>
          </c:dPt>
          <c:dLbls>
            <c:dLbl>
              <c:idx val="0"/>
              <c:layout>
                <c:manualLayout>
                  <c:x val="-0.2621020774664774"/>
                  <c:y val="0.13791054827305627"/>
                </c:manualLayout>
              </c:layout>
              <c:spPr/>
              <c:txPr>
                <a:bodyPr/>
                <a:lstStyle/>
                <a:p>
                  <a:pPr>
                    <a:defRPr sz="1200" b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</a:defRPr>
                  </a:pPr>
                  <a:endParaRPr lang="es-MX"/>
                </a:p>
              </c:txPr>
              <c:showLegendKey val="0"/>
              <c:showVal val="1"/>
              <c:showCatName val="1"/>
              <c:showSerName val="0"/>
              <c:showPercent val="1"/>
              <c:showBubbleSize val="0"/>
              <c:separator>
</c:separator>
              <c:extLst>
                <c:ext xmlns:c15="http://schemas.microsoft.com/office/drawing/2012/chart" uri="{CE6537A1-D6FC-4f65-9D91-7224C49458BB}">
                  <c15:layout>
                    <c:manualLayout>
                      <c:w val="0.12657539399417919"/>
                      <c:h val="0.29656013814754167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1-549D-4B83-8A4E-A939461E0291}"/>
                </c:ext>
              </c:extLst>
            </c:dLbl>
            <c:dLbl>
              <c:idx val="1"/>
              <c:layout>
                <c:manualLayout>
                  <c:x val="0.24717888566821139"/>
                  <c:y val="-2.0710194548503834E-3"/>
                </c:manualLayout>
              </c:layout>
              <c:spPr/>
              <c:txPr>
                <a:bodyPr/>
                <a:lstStyle/>
                <a:p>
                  <a:pPr>
                    <a:defRPr sz="1200" b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</a:defRPr>
                  </a:pPr>
                  <a:endParaRPr lang="es-MX"/>
                </a:p>
              </c:txPr>
              <c:showLegendKey val="0"/>
              <c:showVal val="1"/>
              <c:showCatName val="1"/>
              <c:showSerName val="0"/>
              <c:showPercent val="1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549D-4B83-8A4E-A939461E0291}"/>
                </c:ext>
              </c:extLst>
            </c:dLbl>
            <c:dLbl>
              <c:idx val="2"/>
              <c:layout>
                <c:manualLayout>
                  <c:x val="0.1458007810191006"/>
                  <c:y val="-0.12946983540444379"/>
                </c:manualLayout>
              </c:layout>
              <c:tx>
                <c:rich>
                  <a:bodyPr/>
                  <a:lstStyle/>
                  <a:p>
                    <a:pPr>
                      <a:defRPr sz="1200" b="1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defRPr>
                    </a:pPr>
                    <a:r>
                      <a:rPr lang="es-MX" sz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rPr>
                      <a:t>VFR
2
1%</a:t>
                    </a:r>
                    <a:endParaRPr lang="es-MX" sz="1200" dirty="0"/>
                  </a:p>
                </c:rich>
              </c:tx>
              <c:spPr/>
              <c:showLegendKey val="0"/>
              <c:showVal val="1"/>
              <c:showCatName val="1"/>
              <c:showSerName val="0"/>
              <c:showPercent val="1"/>
              <c:showBubbleSize val="0"/>
              <c:separator>
</c:separator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4-549D-4B83-8A4E-A939461E0291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200" b="1">
                    <a:solidFill>
                      <a:schemeClr val="tx1">
                        <a:lumMod val="65000"/>
                        <a:lumOff val="35000"/>
                      </a:schemeClr>
                    </a:solidFill>
                  </a:defRPr>
                </a:pPr>
                <a:endParaRPr lang="es-MX"/>
              </a:p>
            </c:txPr>
            <c:showLegendKey val="0"/>
            <c:showVal val="1"/>
            <c:showCatName val="1"/>
            <c:showSerName val="0"/>
            <c:showPercent val="1"/>
            <c:showBubbleSize val="0"/>
            <c:separator>
</c:separator>
            <c:showLeaderLines val="0"/>
            <c:extLst>
              <c:ext xmlns:c15="http://schemas.microsoft.com/office/drawing/2012/chart" uri="{CE6537A1-D6FC-4f65-9D91-7224C49458BB}"/>
            </c:extLst>
          </c:dLbls>
          <c:cat>
            <c:strRef>
              <c:f>Hoja1!$A$2:$A$3</c:f>
              <c:strCache>
                <c:ptCount val="2"/>
                <c:pt idx="0">
                  <c:v>Fondo</c:v>
                </c:pt>
                <c:pt idx="1">
                  <c:v>Forma</c:v>
                </c:pt>
              </c:strCache>
            </c:strRef>
          </c:cat>
          <c:val>
            <c:numRef>
              <c:f>Hoja1!$B$2:$B$3</c:f>
              <c:numCache>
                <c:formatCode>General</c:formatCode>
                <c:ptCount val="2"/>
                <c:pt idx="0">
                  <c:v>5</c:v>
                </c:pt>
                <c:pt idx="1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549D-4B83-8A4E-A939461E029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269"/>
        <c:holeSize val="70"/>
      </c:doughnutChart>
    </c:plotArea>
    <c:plotVisOnly val="1"/>
    <c:dispBlanksAs val="gap"/>
    <c:showDLblsOverMax val="0"/>
  </c:chart>
  <c:txPr>
    <a:bodyPr/>
    <a:lstStyle/>
    <a:p>
      <a:pPr>
        <a:defRPr sz="1800"/>
      </a:pPr>
      <a:endParaRPr lang="es-MX"/>
    </a:p>
  </c:txPr>
  <c:externalData r:id="rId1">
    <c:autoUpdate val="0"/>
  </c:externalData>
  <c:userShapes r:id="rId2"/>
</c:chartSpace>
</file>

<file path=ppt/charts/chart2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45642716188035565"/>
          <c:y val="5.4506990706889732E-2"/>
          <c:w val="0.54105667895761389"/>
          <c:h val="0.78456550866298291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Hoja1!$B$1</c:f>
              <c:strCache>
                <c:ptCount val="1"/>
                <c:pt idx="0">
                  <c:v>Datos </c:v>
                </c:pt>
              </c:strCache>
            </c:strRef>
          </c:tx>
          <c:spPr>
            <a:solidFill>
              <a:schemeClr val="accent4">
                <a:lumMod val="75000"/>
              </a:schemeClr>
            </a:solidFill>
          </c:spPr>
          <c:invertIfNegative val="0"/>
          <c:dPt>
            <c:idx val="0"/>
            <c:invertIfNegative val="0"/>
            <c:bubble3D val="0"/>
            <c:spPr>
              <a:solidFill>
                <a:schemeClr val="accent4">
                  <a:lumMod val="40000"/>
                  <a:lumOff val="60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1-1B69-491B-8412-808452CD03D9}"/>
              </c:ext>
            </c:extLst>
          </c:dPt>
          <c:dPt>
            <c:idx val="1"/>
            <c:invertIfNegative val="0"/>
            <c:bubble3D val="0"/>
            <c:spPr>
              <a:solidFill>
                <a:schemeClr val="accent4">
                  <a:lumMod val="40000"/>
                  <a:lumOff val="60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2-1B69-491B-8412-808452CD03D9}"/>
              </c:ext>
            </c:extLst>
          </c:dPt>
          <c:dPt>
            <c:idx val="2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3-1B69-491B-8412-808452CD03D9}"/>
              </c:ext>
            </c:extLst>
          </c:dPt>
          <c:dPt>
            <c:idx val="3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4-1B69-491B-8412-808452CD03D9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>
                    <a:solidFill>
                      <a:schemeClr val="tx1">
                        <a:lumMod val="65000"/>
                        <a:lumOff val="35000"/>
                      </a:schemeClr>
                    </a:solidFill>
                  </a:defRPr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Hoja1!$A$2:$A$6</c:f>
              <c:strCache>
                <c:ptCount val="5"/>
                <c:pt idx="0">
                  <c:v>Desechar</c:v>
                </c:pt>
                <c:pt idx="1">
                  <c:v>Sobreseer</c:v>
                </c:pt>
                <c:pt idx="2">
                  <c:v>Revoca</c:v>
                </c:pt>
                <c:pt idx="3">
                  <c:v>Modificar</c:v>
                </c:pt>
                <c:pt idx="4">
                  <c:v>Confirmar</c:v>
                </c:pt>
              </c:strCache>
            </c:strRef>
          </c:cat>
          <c:val>
            <c:numRef>
              <c:f>Hoja1!$B$2:$B$6</c:f>
              <c:numCache>
                <c:formatCode>General</c:formatCode>
                <c:ptCount val="5"/>
                <c:pt idx="0">
                  <c:v>4</c:v>
                </c:pt>
                <c:pt idx="1">
                  <c:v>1</c:v>
                </c:pt>
                <c:pt idx="2">
                  <c:v>1</c:v>
                </c:pt>
                <c:pt idx="3">
                  <c:v>3</c:v>
                </c:pt>
                <c:pt idx="4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1B69-491B-8412-808452CD03D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-1536156144"/>
        <c:axId val="-1536155056"/>
      </c:barChart>
      <c:catAx>
        <c:axId val="-1536156144"/>
        <c:scaling>
          <c:orientation val="minMax"/>
        </c:scaling>
        <c:delete val="0"/>
        <c:axPos val="l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pPr>
            <a:endParaRPr lang="es-MX"/>
          </a:p>
        </c:txPr>
        <c:crossAx val="-1536155056"/>
        <c:crosses val="autoZero"/>
        <c:auto val="1"/>
        <c:lblAlgn val="ctr"/>
        <c:lblOffset val="100"/>
        <c:noMultiLvlLbl val="0"/>
      </c:catAx>
      <c:valAx>
        <c:axId val="-1536155056"/>
        <c:scaling>
          <c:orientation val="minMax"/>
          <c:max val="25"/>
          <c:min val="0"/>
        </c:scaling>
        <c:delete val="1"/>
        <c:axPos val="b"/>
        <c:numFmt formatCode="General" sourceLinked="1"/>
        <c:majorTickMark val="out"/>
        <c:minorTickMark val="none"/>
        <c:tickLblPos val="nextTo"/>
        <c:crossAx val="-1536156144"/>
        <c:crosses val="autoZero"/>
        <c:crossBetween val="between"/>
        <c:majorUnit val="25"/>
      </c:valAx>
      <c:spPr>
        <a:ln>
          <a:solidFill>
            <a:schemeClr val="tx1">
              <a:lumMod val="65000"/>
              <a:lumOff val="35000"/>
            </a:schemeClr>
          </a:solidFill>
        </a:ln>
      </c:spPr>
    </c:plotArea>
    <c:plotVisOnly val="1"/>
    <c:dispBlanksAs val="gap"/>
    <c:showDLblsOverMax val="0"/>
  </c:chart>
  <c:txPr>
    <a:bodyPr/>
    <a:lstStyle/>
    <a:p>
      <a:pPr>
        <a:defRPr sz="1800"/>
      </a:pPr>
      <a:endParaRPr lang="es-MX"/>
    </a:p>
  </c:txPr>
  <c:externalData r:id="rId1">
    <c:autoUpdate val="0"/>
  </c:externalData>
</c:chartSpace>
</file>

<file path=ppt/charts/chart2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6"/>
    </mc:Choice>
    <mc:Fallback>
      <c:style val="6"/>
    </mc:Fallback>
  </mc:AlternateContent>
  <c:chart>
    <c:autoTitleDeleted val="1"/>
    <c:plotArea>
      <c:layout>
        <c:manualLayout>
          <c:layoutTarget val="inner"/>
          <c:xMode val="edge"/>
          <c:yMode val="edge"/>
          <c:x val="0.31196397889981431"/>
          <c:y val="0.13198123548943502"/>
          <c:w val="0.3964871604100117"/>
          <c:h val="0.73603752902112995"/>
        </c:manualLayout>
      </c:layout>
      <c:doughnutChart>
        <c:varyColors val="1"/>
        <c:ser>
          <c:idx val="0"/>
          <c:order val="0"/>
          <c:tx>
            <c:strRef>
              <c:f>Hoja1!$B$1</c:f>
              <c:strCache>
                <c:ptCount val="1"/>
                <c:pt idx="0">
                  <c:v>Recurso</c:v>
                </c:pt>
              </c:strCache>
            </c:strRef>
          </c:tx>
          <c:dPt>
            <c:idx val="0"/>
            <c:bubble3D val="0"/>
            <c:spPr>
              <a:solidFill>
                <a:schemeClr val="accent4">
                  <a:lumMod val="75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1-971F-4D31-8725-F7FBEE208B6C}"/>
              </c:ext>
            </c:extLst>
          </c:dPt>
          <c:dPt>
            <c:idx val="1"/>
            <c:bubble3D val="0"/>
            <c:spPr>
              <a:solidFill>
                <a:schemeClr val="accent4">
                  <a:lumMod val="40000"/>
                  <a:lumOff val="60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3-971F-4D31-8725-F7FBEE208B6C}"/>
              </c:ext>
            </c:extLst>
          </c:dPt>
          <c:dLbls>
            <c:dLbl>
              <c:idx val="0"/>
              <c:layout>
                <c:manualLayout>
                  <c:x val="-0.30480653742459102"/>
                  <c:y val="0.13020167074172734"/>
                </c:manualLayout>
              </c:layout>
              <c:spPr/>
              <c:txPr>
                <a:bodyPr/>
                <a:lstStyle/>
                <a:p>
                  <a:pPr>
                    <a:defRPr sz="1200" b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</a:defRPr>
                  </a:pPr>
                  <a:endParaRPr lang="es-MX"/>
                </a:p>
              </c:txPr>
              <c:showLegendKey val="0"/>
              <c:showVal val="1"/>
              <c:showCatName val="1"/>
              <c:showSerName val="0"/>
              <c:showPercent val="1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971F-4D31-8725-F7FBEE208B6C}"/>
                </c:ext>
              </c:extLst>
            </c:dLbl>
            <c:dLbl>
              <c:idx val="1"/>
              <c:layout>
                <c:manualLayout>
                  <c:x val="0.27705795531602445"/>
                  <c:y val="4.6661102832780597E-2"/>
                </c:manualLayout>
              </c:layout>
              <c:spPr/>
              <c:txPr>
                <a:bodyPr/>
                <a:lstStyle/>
                <a:p>
                  <a:pPr>
                    <a:defRPr sz="1200" b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</a:defRPr>
                  </a:pPr>
                  <a:endParaRPr lang="es-MX"/>
                </a:p>
              </c:txPr>
              <c:showLegendKey val="0"/>
              <c:showVal val="1"/>
              <c:showCatName val="1"/>
              <c:showSerName val="0"/>
              <c:showPercent val="1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971F-4D31-8725-F7FBEE208B6C}"/>
                </c:ext>
              </c:extLst>
            </c:dLbl>
            <c:dLbl>
              <c:idx val="2"/>
              <c:layout>
                <c:manualLayout>
                  <c:x val="0.1458007810191006"/>
                  <c:y val="-0.12946983540444379"/>
                </c:manualLayout>
              </c:layout>
              <c:tx>
                <c:rich>
                  <a:bodyPr/>
                  <a:lstStyle/>
                  <a:p>
                    <a:pPr>
                      <a:defRPr sz="1200" b="1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defRPr>
                    </a:pPr>
                    <a:r>
                      <a:rPr lang="es-MX" sz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rPr>
                      <a:t>VFR
2
1%</a:t>
                    </a:r>
                    <a:endParaRPr lang="es-MX" sz="1200" dirty="0"/>
                  </a:p>
                </c:rich>
              </c:tx>
              <c:spPr/>
              <c:showLegendKey val="0"/>
              <c:showVal val="1"/>
              <c:showCatName val="1"/>
              <c:showSerName val="0"/>
              <c:showPercent val="1"/>
              <c:showBubbleSize val="0"/>
              <c:separator>
</c:separator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4-971F-4D31-8725-F7FBEE208B6C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200" b="1">
                    <a:solidFill>
                      <a:schemeClr val="tx1">
                        <a:lumMod val="65000"/>
                        <a:lumOff val="35000"/>
                      </a:schemeClr>
                    </a:solidFill>
                  </a:defRPr>
                </a:pPr>
                <a:endParaRPr lang="es-MX"/>
              </a:p>
            </c:txPr>
            <c:showLegendKey val="0"/>
            <c:showVal val="1"/>
            <c:showCatName val="1"/>
            <c:showSerName val="0"/>
            <c:showPercent val="1"/>
            <c:showBubbleSize val="0"/>
            <c:separator>
</c:separator>
            <c:showLeaderLines val="0"/>
            <c:extLst>
              <c:ext xmlns:c15="http://schemas.microsoft.com/office/drawing/2012/chart" uri="{CE6537A1-D6FC-4f65-9D91-7224C49458BB}"/>
            </c:extLst>
          </c:dLbls>
          <c:cat>
            <c:strRef>
              <c:f>Hoja1!$A$2:$A$3</c:f>
              <c:strCache>
                <c:ptCount val="2"/>
                <c:pt idx="0">
                  <c:v>Fondo</c:v>
                </c:pt>
                <c:pt idx="1">
                  <c:v>Forma</c:v>
                </c:pt>
              </c:strCache>
            </c:strRef>
          </c:cat>
          <c:val>
            <c:numRef>
              <c:f>Hoja1!$B$2:$B$3</c:f>
              <c:numCache>
                <c:formatCode>General</c:formatCode>
                <c:ptCount val="2"/>
                <c:pt idx="0">
                  <c:v>46</c:v>
                </c:pt>
                <c:pt idx="1">
                  <c:v>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971F-4D31-8725-F7FBEE208B6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204"/>
        <c:holeSize val="70"/>
      </c:doughnutChart>
    </c:plotArea>
    <c:plotVisOnly val="1"/>
    <c:dispBlanksAs val="gap"/>
    <c:showDLblsOverMax val="0"/>
  </c:chart>
  <c:txPr>
    <a:bodyPr/>
    <a:lstStyle/>
    <a:p>
      <a:pPr>
        <a:defRPr sz="1800"/>
      </a:pPr>
      <a:endParaRPr lang="es-MX"/>
    </a:p>
  </c:txPr>
  <c:externalData r:id="rId1">
    <c:autoUpdate val="0"/>
  </c:externalData>
</c:chartSpace>
</file>

<file path=ppt/charts/chart2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39162174921609738"/>
          <c:y val="8.9193257520365013E-2"/>
          <c:w val="0.52630002504086926"/>
          <c:h val="0.78456550866298291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Hoja1!$B$1</c:f>
              <c:strCache>
                <c:ptCount val="1"/>
                <c:pt idx="0">
                  <c:v>Acceso</c:v>
                </c:pt>
              </c:strCache>
            </c:strRef>
          </c:tx>
          <c:spPr>
            <a:solidFill>
              <a:schemeClr val="accent4">
                <a:lumMod val="75000"/>
              </a:schemeClr>
            </a:solidFill>
          </c:spPr>
          <c:invertIfNegative val="0"/>
          <c:dPt>
            <c:idx val="0"/>
            <c:invertIfNegative val="0"/>
            <c:bubble3D val="0"/>
            <c:spPr>
              <a:solidFill>
                <a:schemeClr val="accent4">
                  <a:lumMod val="40000"/>
                  <a:lumOff val="60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1-4AFC-4DFC-B31C-555F63115C2F}"/>
              </c:ext>
            </c:extLst>
          </c:dPt>
          <c:dPt>
            <c:idx val="1"/>
            <c:invertIfNegative val="0"/>
            <c:bubble3D val="0"/>
            <c:spPr>
              <a:solidFill>
                <a:schemeClr val="accent4">
                  <a:lumMod val="40000"/>
                  <a:lumOff val="60000"/>
                </a:schemeClr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3-4AFC-4DFC-B31C-555F63115C2F}"/>
              </c:ext>
            </c:extLst>
          </c:dPt>
          <c:dPt>
            <c:idx val="2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4-4AFC-4DFC-B31C-555F63115C2F}"/>
              </c:ext>
            </c:extLst>
          </c:dPt>
          <c:dPt>
            <c:idx val="3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5-4AFC-4DFC-B31C-555F63115C2F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>
                    <a:solidFill>
                      <a:schemeClr val="tx1">
                        <a:lumMod val="65000"/>
                        <a:lumOff val="35000"/>
                      </a:schemeClr>
                    </a:solidFill>
                  </a:defRPr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Hoja1!$A$2:$A$7</c:f>
              <c:strCache>
                <c:ptCount val="6"/>
                <c:pt idx="0">
                  <c:v>Desechar</c:v>
                </c:pt>
                <c:pt idx="1">
                  <c:v>Sobreseer</c:v>
                </c:pt>
                <c:pt idx="2">
                  <c:v>Revocar</c:v>
                </c:pt>
                <c:pt idx="3">
                  <c:v>Ordena</c:v>
                </c:pt>
                <c:pt idx="4">
                  <c:v>Modificar</c:v>
                </c:pt>
                <c:pt idx="5">
                  <c:v>Confirmar</c:v>
                </c:pt>
              </c:strCache>
            </c:strRef>
          </c:cat>
          <c:val>
            <c:numRef>
              <c:f>Hoja1!$B$2:$B$7</c:f>
              <c:numCache>
                <c:formatCode>General</c:formatCode>
                <c:ptCount val="6"/>
                <c:pt idx="0">
                  <c:v>2</c:v>
                </c:pt>
                <c:pt idx="1">
                  <c:v>5</c:v>
                </c:pt>
                <c:pt idx="2">
                  <c:v>12</c:v>
                </c:pt>
                <c:pt idx="3">
                  <c:v>6</c:v>
                </c:pt>
                <c:pt idx="4">
                  <c:v>18</c:v>
                </c:pt>
                <c:pt idx="5">
                  <c:v>10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4AFC-4DFC-B31C-555F63115C2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-1536164304"/>
        <c:axId val="-1536167024"/>
      </c:barChart>
      <c:catAx>
        <c:axId val="-1536164304"/>
        <c:scaling>
          <c:orientation val="minMax"/>
        </c:scaling>
        <c:delete val="0"/>
        <c:axPos val="l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pPr>
            <a:endParaRPr lang="es-MX"/>
          </a:p>
        </c:txPr>
        <c:crossAx val="-1536167024"/>
        <c:crosses val="autoZero"/>
        <c:auto val="1"/>
        <c:lblAlgn val="ctr"/>
        <c:lblOffset val="100"/>
        <c:noMultiLvlLbl val="0"/>
      </c:catAx>
      <c:valAx>
        <c:axId val="-1536167024"/>
        <c:scaling>
          <c:orientation val="minMax"/>
          <c:max val="65"/>
          <c:min val="0"/>
        </c:scaling>
        <c:delete val="1"/>
        <c:axPos val="b"/>
        <c:numFmt formatCode="General" sourceLinked="1"/>
        <c:majorTickMark val="out"/>
        <c:minorTickMark val="none"/>
        <c:tickLblPos val="nextTo"/>
        <c:crossAx val="-1536164304"/>
        <c:crosses val="autoZero"/>
        <c:crossBetween val="between"/>
        <c:majorUnit val="65"/>
      </c:valAx>
      <c:spPr>
        <a:ln>
          <a:solidFill>
            <a:schemeClr val="tx1">
              <a:lumMod val="65000"/>
              <a:lumOff val="35000"/>
            </a:schemeClr>
          </a:solidFill>
        </a:ln>
      </c:spPr>
    </c:plotArea>
    <c:plotVisOnly val="1"/>
    <c:dispBlanksAs val="gap"/>
    <c:showDLblsOverMax val="0"/>
  </c:chart>
  <c:txPr>
    <a:bodyPr/>
    <a:lstStyle/>
    <a:p>
      <a:pPr>
        <a:defRPr sz="1800"/>
      </a:pPr>
      <a:endParaRPr lang="es-MX"/>
    </a:p>
  </c:txPr>
  <c:externalData r:id="rId1">
    <c:autoUpdate val="0"/>
  </c:externalData>
</c:chartSpace>
</file>

<file path=ppt/charts/chart2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6"/>
    </mc:Choice>
    <mc:Fallback>
      <c:style val="6"/>
    </mc:Fallback>
  </mc:AlternateContent>
  <c:chart>
    <c:autoTitleDeleted val="1"/>
    <c:plotArea>
      <c:layout>
        <c:manualLayout>
          <c:layoutTarget val="inner"/>
          <c:xMode val="edge"/>
          <c:yMode val="edge"/>
          <c:x val="0.32217167196386104"/>
          <c:y val="0.13198123548943502"/>
          <c:w val="0.3964871604100117"/>
          <c:h val="0.73603752902112995"/>
        </c:manualLayout>
      </c:layout>
      <c:doughnutChart>
        <c:varyColors val="1"/>
        <c:ser>
          <c:idx val="0"/>
          <c:order val="0"/>
          <c:tx>
            <c:strRef>
              <c:f>Hoja1!$B$1</c:f>
              <c:strCache>
                <c:ptCount val="1"/>
                <c:pt idx="0">
                  <c:v>Recurso</c:v>
                </c:pt>
              </c:strCache>
            </c:strRef>
          </c:tx>
          <c:spPr>
            <a:solidFill>
              <a:schemeClr val="accent4">
                <a:lumMod val="75000"/>
              </a:schemeClr>
            </a:solidFill>
          </c:spPr>
          <c:dPt>
            <c:idx val="0"/>
            <c:bubble3D val="0"/>
            <c:extLst>
              <c:ext xmlns:c16="http://schemas.microsoft.com/office/drawing/2014/chart" uri="{C3380CC4-5D6E-409C-BE32-E72D297353CC}">
                <c16:uniqueId val="{00000001-B8FD-49C9-A3D5-4F4C0012CB20}"/>
              </c:ext>
            </c:extLst>
          </c:dPt>
          <c:dPt>
            <c:idx val="1"/>
            <c:bubble3D val="0"/>
            <c:spPr>
              <a:solidFill>
                <a:schemeClr val="accent4">
                  <a:lumMod val="40000"/>
                  <a:lumOff val="60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2-B8FD-49C9-A3D5-4F4C0012CB20}"/>
              </c:ext>
            </c:extLst>
          </c:dPt>
          <c:dLbls>
            <c:dLbl>
              <c:idx val="0"/>
              <c:layout>
                <c:manualLayout>
                  <c:x val="-0.2885803242295536"/>
                  <c:y val="1.7897109525296877E-2"/>
                </c:manualLayout>
              </c:layout>
              <c:spPr/>
              <c:txPr>
                <a:bodyPr/>
                <a:lstStyle/>
                <a:p>
                  <a:pPr>
                    <a:defRPr sz="1200" b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</a:defRPr>
                  </a:pPr>
                  <a:endParaRPr lang="es-MX"/>
                </a:p>
              </c:txPr>
              <c:showLegendKey val="0"/>
              <c:showVal val="1"/>
              <c:showCatName val="1"/>
              <c:showSerName val="0"/>
              <c:showPercent val="1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B8FD-49C9-A3D5-4F4C0012CB20}"/>
                </c:ext>
              </c:extLst>
            </c:dLbl>
            <c:dLbl>
              <c:idx val="1"/>
              <c:layout>
                <c:manualLayout>
                  <c:x val="0.28460709356971597"/>
                  <c:y val="-3.5703201624984332E-2"/>
                </c:manualLayout>
              </c:layout>
              <c:spPr/>
              <c:txPr>
                <a:bodyPr/>
                <a:lstStyle/>
                <a:p>
                  <a:pPr>
                    <a:defRPr sz="1200" b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</a:defRPr>
                  </a:pPr>
                  <a:endParaRPr lang="es-MX"/>
                </a:p>
              </c:txPr>
              <c:showLegendKey val="0"/>
              <c:showVal val="1"/>
              <c:showCatName val="1"/>
              <c:showSerName val="0"/>
              <c:showPercent val="1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B8FD-49C9-A3D5-4F4C0012CB20}"/>
                </c:ext>
              </c:extLst>
            </c:dLbl>
            <c:dLbl>
              <c:idx val="2"/>
              <c:layout>
                <c:manualLayout>
                  <c:x val="0.1458007810191006"/>
                  <c:y val="-0.12946983540444379"/>
                </c:manualLayout>
              </c:layout>
              <c:tx>
                <c:rich>
                  <a:bodyPr/>
                  <a:lstStyle/>
                  <a:p>
                    <a:pPr>
                      <a:defRPr sz="1200" b="1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defRPr>
                    </a:pPr>
                    <a:r>
                      <a:rPr lang="es-MX" sz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rPr>
                      <a:t>VFR
2
1%</a:t>
                    </a:r>
                    <a:endParaRPr lang="es-MX" sz="1200" dirty="0"/>
                  </a:p>
                </c:rich>
              </c:tx>
              <c:spPr/>
              <c:showLegendKey val="0"/>
              <c:showVal val="1"/>
              <c:showCatName val="1"/>
              <c:showSerName val="0"/>
              <c:showPercent val="1"/>
              <c:showBubbleSize val="0"/>
              <c:separator>
</c:separator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3-B8FD-49C9-A3D5-4F4C0012CB20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200" b="1">
                    <a:solidFill>
                      <a:schemeClr val="tx1">
                        <a:lumMod val="65000"/>
                        <a:lumOff val="35000"/>
                      </a:schemeClr>
                    </a:solidFill>
                  </a:defRPr>
                </a:pPr>
                <a:endParaRPr lang="es-MX"/>
              </a:p>
            </c:txPr>
            <c:showLegendKey val="0"/>
            <c:showVal val="1"/>
            <c:showCatName val="1"/>
            <c:showSerName val="0"/>
            <c:showPercent val="1"/>
            <c:showBubbleSize val="0"/>
            <c:separator>
</c:separator>
            <c:showLeaderLines val="0"/>
            <c:extLst>
              <c:ext xmlns:c15="http://schemas.microsoft.com/office/drawing/2012/chart" uri="{CE6537A1-D6FC-4f65-9D91-7224C49458BB}"/>
            </c:extLst>
          </c:dLbls>
          <c:cat>
            <c:strRef>
              <c:f>Hoja1!$A$2:$A$3</c:f>
              <c:strCache>
                <c:ptCount val="2"/>
                <c:pt idx="0">
                  <c:v>Fondo </c:v>
                </c:pt>
                <c:pt idx="1">
                  <c:v>Forma</c:v>
                </c:pt>
              </c:strCache>
            </c:strRef>
          </c:cat>
          <c:val>
            <c:numRef>
              <c:f>Hoja1!$B$2:$B$3</c:f>
              <c:numCache>
                <c:formatCode>General</c:formatCode>
                <c:ptCount val="2"/>
                <c:pt idx="0">
                  <c:v>8</c:v>
                </c:pt>
                <c:pt idx="1">
                  <c:v>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B8FD-49C9-A3D5-4F4C0012CB2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225"/>
        <c:holeSize val="70"/>
      </c:doughnutChart>
    </c:plotArea>
    <c:plotVisOnly val="1"/>
    <c:dispBlanksAs val="gap"/>
    <c:showDLblsOverMax val="0"/>
  </c:chart>
  <c:txPr>
    <a:bodyPr/>
    <a:lstStyle/>
    <a:p>
      <a:pPr>
        <a:defRPr sz="1800"/>
      </a:pPr>
      <a:endParaRPr lang="es-MX"/>
    </a:p>
  </c:txPr>
  <c:externalData r:id="rId1">
    <c:autoUpdate val="0"/>
  </c:externalData>
  <c:userShapes r:id="rId2"/>
</c:chartSpace>
</file>

<file path=ppt/charts/chart2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37108609043524576"/>
          <c:y val="1.9056279957060121E-2"/>
          <c:w val="0.59257083305040459"/>
          <c:h val="0.78456550866298291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Hoja1!$B$1</c:f>
              <c:strCache>
                <c:ptCount val="1"/>
                <c:pt idx="0">
                  <c:v>Datos</c:v>
                </c:pt>
              </c:strCache>
            </c:strRef>
          </c:tx>
          <c:spPr>
            <a:solidFill>
              <a:schemeClr val="accent4">
                <a:lumMod val="75000"/>
              </a:schemeClr>
            </a:solidFill>
          </c:spPr>
          <c:invertIfNegative val="0"/>
          <c:dPt>
            <c:idx val="0"/>
            <c:invertIfNegative val="0"/>
            <c:bubble3D val="0"/>
            <c:spPr>
              <a:solidFill>
                <a:schemeClr val="accent4">
                  <a:lumMod val="40000"/>
                  <a:lumOff val="60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1-7C5B-46DA-AB86-8CE0FC049AA3}"/>
              </c:ext>
            </c:extLst>
          </c:dPt>
          <c:dPt>
            <c:idx val="1"/>
            <c:invertIfNegative val="0"/>
            <c:bubble3D val="0"/>
            <c:spPr>
              <a:solidFill>
                <a:schemeClr val="accent4">
                  <a:lumMod val="75000"/>
                </a:schemeClr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3-7C5B-46DA-AB86-8CE0FC049AA3}"/>
              </c:ext>
            </c:extLst>
          </c:dPt>
          <c:dPt>
            <c:idx val="2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4-7C5B-46DA-AB86-8CE0FC049AA3}"/>
              </c:ext>
            </c:extLst>
          </c:dPt>
          <c:dPt>
            <c:idx val="3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5-7C5B-46DA-AB86-8CE0FC049AA3}"/>
              </c:ext>
            </c:extLst>
          </c:dPt>
          <c:dPt>
            <c:idx val="4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6-7C5B-46DA-AB86-8CE0FC049AA3}"/>
              </c:ext>
            </c:extLst>
          </c:dPt>
          <c:dPt>
            <c:idx val="5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7-7C5B-46DA-AB86-8CE0FC049AA3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>
                    <a:solidFill>
                      <a:schemeClr val="tx1">
                        <a:lumMod val="65000"/>
                        <a:lumOff val="35000"/>
                      </a:schemeClr>
                    </a:solidFill>
                  </a:defRPr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Hoja1!$A$2:$A$5</c:f>
              <c:strCache>
                <c:ptCount val="4"/>
                <c:pt idx="0">
                  <c:v>Desechar</c:v>
                </c:pt>
                <c:pt idx="1">
                  <c:v>Ordena </c:v>
                </c:pt>
                <c:pt idx="2">
                  <c:v>Modificar</c:v>
                </c:pt>
                <c:pt idx="3">
                  <c:v>Confirmar</c:v>
                </c:pt>
              </c:strCache>
            </c:strRef>
          </c:cat>
          <c:val>
            <c:numRef>
              <c:f>Hoja1!$B$2:$B$5</c:f>
              <c:numCache>
                <c:formatCode>General</c:formatCode>
                <c:ptCount val="4"/>
                <c:pt idx="0">
                  <c:v>3</c:v>
                </c:pt>
                <c:pt idx="1">
                  <c:v>1</c:v>
                </c:pt>
                <c:pt idx="2">
                  <c:v>6</c:v>
                </c:pt>
                <c:pt idx="3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7C5B-46DA-AB86-8CE0FC049AA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-1536159952"/>
        <c:axId val="-1536164848"/>
      </c:barChart>
      <c:catAx>
        <c:axId val="-1536159952"/>
        <c:scaling>
          <c:orientation val="minMax"/>
        </c:scaling>
        <c:delete val="0"/>
        <c:axPos val="l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pPr>
            <a:endParaRPr lang="es-MX"/>
          </a:p>
        </c:txPr>
        <c:crossAx val="-1536164848"/>
        <c:crosses val="autoZero"/>
        <c:auto val="1"/>
        <c:lblAlgn val="ctr"/>
        <c:lblOffset val="100"/>
        <c:noMultiLvlLbl val="0"/>
      </c:catAx>
      <c:valAx>
        <c:axId val="-1536164848"/>
        <c:scaling>
          <c:orientation val="minMax"/>
          <c:max val="15"/>
        </c:scaling>
        <c:delete val="1"/>
        <c:axPos val="b"/>
        <c:numFmt formatCode="General" sourceLinked="1"/>
        <c:majorTickMark val="out"/>
        <c:minorTickMark val="none"/>
        <c:tickLblPos val="nextTo"/>
        <c:crossAx val="-1536159952"/>
        <c:crosses val="autoZero"/>
        <c:crossBetween val="between"/>
        <c:majorUnit val="15"/>
      </c:valAx>
      <c:spPr>
        <a:ln>
          <a:solidFill>
            <a:schemeClr val="tx1">
              <a:lumMod val="65000"/>
              <a:lumOff val="35000"/>
            </a:schemeClr>
          </a:solidFill>
        </a:ln>
      </c:spPr>
    </c:plotArea>
    <c:plotVisOnly val="1"/>
    <c:dispBlanksAs val="gap"/>
    <c:showDLblsOverMax val="0"/>
  </c:chart>
  <c:txPr>
    <a:bodyPr/>
    <a:lstStyle/>
    <a:p>
      <a:pPr>
        <a:defRPr sz="1800"/>
      </a:pPr>
      <a:endParaRPr lang="es-MX"/>
    </a:p>
  </c:txPr>
  <c:externalData r:id="rId1">
    <c:autoUpdate val="0"/>
  </c:externalData>
</c:chartSpace>
</file>

<file path=ppt/charts/chart2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6"/>
    </mc:Choice>
    <mc:Fallback>
      <c:style val="6"/>
    </mc:Fallback>
  </mc:AlternateContent>
  <c:chart>
    <c:autoTitleDeleted val="1"/>
    <c:plotArea>
      <c:layout>
        <c:manualLayout>
          <c:layoutTarget val="inner"/>
          <c:xMode val="edge"/>
          <c:yMode val="edge"/>
          <c:x val="0.31196397889981431"/>
          <c:y val="0.13198123548943502"/>
          <c:w val="0.3964871604100117"/>
          <c:h val="0.73603752902112995"/>
        </c:manualLayout>
      </c:layout>
      <c:doughnutChart>
        <c:varyColors val="1"/>
        <c:ser>
          <c:idx val="0"/>
          <c:order val="0"/>
          <c:tx>
            <c:strRef>
              <c:f>Hoja1!$B$1</c:f>
              <c:strCache>
                <c:ptCount val="1"/>
                <c:pt idx="0">
                  <c:v>Recurso</c:v>
                </c:pt>
              </c:strCache>
            </c:strRef>
          </c:tx>
          <c:dPt>
            <c:idx val="0"/>
            <c:bubble3D val="0"/>
            <c:spPr>
              <a:solidFill>
                <a:schemeClr val="accent4">
                  <a:lumMod val="75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1-971F-4D31-8725-F7FBEE208B6C}"/>
              </c:ext>
            </c:extLst>
          </c:dPt>
          <c:dPt>
            <c:idx val="1"/>
            <c:bubble3D val="0"/>
            <c:spPr>
              <a:solidFill>
                <a:schemeClr val="accent4">
                  <a:lumMod val="40000"/>
                  <a:lumOff val="60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3-971F-4D31-8725-F7FBEE208B6C}"/>
              </c:ext>
            </c:extLst>
          </c:dPt>
          <c:dLbls>
            <c:dLbl>
              <c:idx val="0"/>
              <c:layout>
                <c:manualLayout>
                  <c:x val="-0.30480653742459102"/>
                  <c:y val="0.13020167074172734"/>
                </c:manualLayout>
              </c:layout>
              <c:spPr/>
              <c:txPr>
                <a:bodyPr/>
                <a:lstStyle/>
                <a:p>
                  <a:pPr>
                    <a:defRPr sz="1200" b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</a:defRPr>
                  </a:pPr>
                  <a:endParaRPr lang="es-MX"/>
                </a:p>
              </c:txPr>
              <c:showLegendKey val="0"/>
              <c:showVal val="1"/>
              <c:showCatName val="1"/>
              <c:showSerName val="0"/>
              <c:showPercent val="1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971F-4D31-8725-F7FBEE208B6C}"/>
                </c:ext>
              </c:extLst>
            </c:dLbl>
            <c:dLbl>
              <c:idx val="1"/>
              <c:layout>
                <c:manualLayout>
                  <c:x val="0.27705795531602445"/>
                  <c:y val="4.6661102832780597E-2"/>
                </c:manualLayout>
              </c:layout>
              <c:spPr/>
              <c:txPr>
                <a:bodyPr/>
                <a:lstStyle/>
                <a:p>
                  <a:pPr>
                    <a:defRPr sz="1200" b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</a:defRPr>
                  </a:pPr>
                  <a:endParaRPr lang="es-MX"/>
                </a:p>
              </c:txPr>
              <c:showLegendKey val="0"/>
              <c:showVal val="1"/>
              <c:showCatName val="1"/>
              <c:showSerName val="0"/>
              <c:showPercent val="1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971F-4D31-8725-F7FBEE208B6C}"/>
                </c:ext>
              </c:extLst>
            </c:dLbl>
            <c:dLbl>
              <c:idx val="2"/>
              <c:layout>
                <c:manualLayout>
                  <c:x val="0.1458007810191006"/>
                  <c:y val="-0.12946983540444379"/>
                </c:manualLayout>
              </c:layout>
              <c:tx>
                <c:rich>
                  <a:bodyPr/>
                  <a:lstStyle/>
                  <a:p>
                    <a:pPr>
                      <a:defRPr sz="1200" b="1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defRPr>
                    </a:pPr>
                    <a:r>
                      <a:rPr lang="es-MX" sz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rPr>
                      <a:t>VFR
2
1%</a:t>
                    </a:r>
                    <a:endParaRPr lang="es-MX" sz="1200" dirty="0"/>
                  </a:p>
                </c:rich>
              </c:tx>
              <c:spPr/>
              <c:showLegendKey val="0"/>
              <c:showVal val="1"/>
              <c:showCatName val="1"/>
              <c:showSerName val="0"/>
              <c:showPercent val="1"/>
              <c:showBubbleSize val="0"/>
              <c:separator>
</c:separator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4-971F-4D31-8725-F7FBEE208B6C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200" b="1">
                    <a:solidFill>
                      <a:schemeClr val="tx1">
                        <a:lumMod val="65000"/>
                        <a:lumOff val="35000"/>
                      </a:schemeClr>
                    </a:solidFill>
                  </a:defRPr>
                </a:pPr>
                <a:endParaRPr lang="es-MX"/>
              </a:p>
            </c:txPr>
            <c:showLegendKey val="0"/>
            <c:showVal val="1"/>
            <c:showCatName val="1"/>
            <c:showSerName val="0"/>
            <c:showPercent val="1"/>
            <c:showBubbleSize val="0"/>
            <c:separator>
</c:separator>
            <c:showLeaderLines val="0"/>
            <c:extLst>
              <c:ext xmlns:c15="http://schemas.microsoft.com/office/drawing/2012/chart" uri="{CE6537A1-D6FC-4f65-9D91-7224C49458BB}"/>
            </c:extLst>
          </c:dLbls>
          <c:cat>
            <c:strRef>
              <c:f>Hoja1!$A$2:$A$3</c:f>
              <c:strCache>
                <c:ptCount val="2"/>
                <c:pt idx="0">
                  <c:v>Fondo</c:v>
                </c:pt>
                <c:pt idx="1">
                  <c:v>Forma</c:v>
                </c:pt>
              </c:strCache>
            </c:strRef>
          </c:cat>
          <c:val>
            <c:numRef>
              <c:f>Hoja1!$B$2:$B$3</c:f>
              <c:numCache>
                <c:formatCode>General</c:formatCode>
                <c:ptCount val="2"/>
                <c:pt idx="0">
                  <c:v>41</c:v>
                </c:pt>
                <c:pt idx="1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971F-4D31-8725-F7FBEE208B6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194"/>
        <c:holeSize val="70"/>
      </c:doughnutChart>
    </c:plotArea>
    <c:plotVisOnly val="1"/>
    <c:dispBlanksAs val="gap"/>
    <c:showDLblsOverMax val="0"/>
  </c:chart>
  <c:txPr>
    <a:bodyPr/>
    <a:lstStyle/>
    <a:p>
      <a:pPr>
        <a:defRPr sz="1800"/>
      </a:pPr>
      <a:endParaRPr lang="es-MX"/>
    </a:p>
  </c:txPr>
  <c:externalData r:id="rId1">
    <c:autoUpdate val="0"/>
  </c:externalData>
</c:chartSpace>
</file>

<file path=ppt/charts/chart2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39162174921609738"/>
          <c:y val="8.9193257520365013E-2"/>
          <c:w val="0.52630002504086926"/>
          <c:h val="0.78456550866298291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Hoja1!$B$1</c:f>
              <c:strCache>
                <c:ptCount val="1"/>
                <c:pt idx="0">
                  <c:v>Acceso</c:v>
                </c:pt>
              </c:strCache>
            </c:strRef>
          </c:tx>
          <c:spPr>
            <a:solidFill>
              <a:schemeClr val="accent4">
                <a:lumMod val="75000"/>
              </a:schemeClr>
            </a:solidFill>
          </c:spPr>
          <c:invertIfNegative val="0"/>
          <c:dPt>
            <c:idx val="0"/>
            <c:invertIfNegative val="0"/>
            <c:bubble3D val="0"/>
            <c:spPr>
              <a:solidFill>
                <a:schemeClr val="accent4">
                  <a:lumMod val="40000"/>
                  <a:lumOff val="60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1-4AFC-4DFC-B31C-555F63115C2F}"/>
              </c:ext>
            </c:extLst>
          </c:dPt>
          <c:dPt>
            <c:idx val="1"/>
            <c:invertIfNegative val="0"/>
            <c:bubble3D val="0"/>
            <c:spPr>
              <a:solidFill>
                <a:schemeClr val="accent4">
                  <a:lumMod val="75000"/>
                </a:schemeClr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3-4AFC-4DFC-B31C-555F63115C2F}"/>
              </c:ext>
            </c:extLst>
          </c:dPt>
          <c:dPt>
            <c:idx val="2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4-4AFC-4DFC-B31C-555F63115C2F}"/>
              </c:ext>
            </c:extLst>
          </c:dPt>
          <c:dPt>
            <c:idx val="3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5-4AFC-4DFC-B31C-555F63115C2F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>
                    <a:solidFill>
                      <a:schemeClr val="tx1">
                        <a:lumMod val="65000"/>
                        <a:lumOff val="35000"/>
                      </a:schemeClr>
                    </a:solidFill>
                  </a:defRPr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Hoja1!$A$2:$A$8</c:f>
              <c:strCache>
                <c:ptCount val="7"/>
                <c:pt idx="0">
                  <c:v>Desechar</c:v>
                </c:pt>
                <c:pt idx="1">
                  <c:v>No presentado </c:v>
                </c:pt>
                <c:pt idx="2">
                  <c:v>Sobreseer</c:v>
                </c:pt>
                <c:pt idx="3">
                  <c:v>Revocar</c:v>
                </c:pt>
                <c:pt idx="4">
                  <c:v>Ordena</c:v>
                </c:pt>
                <c:pt idx="5">
                  <c:v>Modificar</c:v>
                </c:pt>
                <c:pt idx="6">
                  <c:v>Confirmar</c:v>
                </c:pt>
              </c:strCache>
            </c:strRef>
          </c:cat>
          <c:val>
            <c:numRef>
              <c:f>Hoja1!$B$2:$B$8</c:f>
              <c:numCache>
                <c:formatCode>General</c:formatCode>
                <c:ptCount val="7"/>
                <c:pt idx="0">
                  <c:v>1</c:v>
                </c:pt>
                <c:pt idx="1">
                  <c:v>1</c:v>
                </c:pt>
                <c:pt idx="2">
                  <c:v>3</c:v>
                </c:pt>
                <c:pt idx="3">
                  <c:v>12</c:v>
                </c:pt>
                <c:pt idx="4">
                  <c:v>9</c:v>
                </c:pt>
                <c:pt idx="5">
                  <c:v>13</c:v>
                </c:pt>
                <c:pt idx="6">
                  <c:v>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4AFC-4DFC-B31C-555F63115C2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-1536164304"/>
        <c:axId val="-1536167024"/>
      </c:barChart>
      <c:catAx>
        <c:axId val="-1536164304"/>
        <c:scaling>
          <c:orientation val="minMax"/>
        </c:scaling>
        <c:delete val="0"/>
        <c:axPos val="l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pPr>
            <a:endParaRPr lang="es-MX"/>
          </a:p>
        </c:txPr>
        <c:crossAx val="-1536167024"/>
        <c:crosses val="autoZero"/>
        <c:auto val="1"/>
        <c:lblAlgn val="ctr"/>
        <c:lblOffset val="100"/>
        <c:noMultiLvlLbl val="0"/>
      </c:catAx>
      <c:valAx>
        <c:axId val="-1536167024"/>
        <c:scaling>
          <c:orientation val="minMax"/>
          <c:max val="65"/>
          <c:min val="0"/>
        </c:scaling>
        <c:delete val="1"/>
        <c:axPos val="b"/>
        <c:numFmt formatCode="General" sourceLinked="1"/>
        <c:majorTickMark val="out"/>
        <c:minorTickMark val="none"/>
        <c:tickLblPos val="nextTo"/>
        <c:crossAx val="-1536164304"/>
        <c:crosses val="autoZero"/>
        <c:crossBetween val="between"/>
        <c:majorUnit val="65"/>
      </c:valAx>
      <c:spPr>
        <a:ln>
          <a:solidFill>
            <a:schemeClr val="tx1">
              <a:lumMod val="65000"/>
              <a:lumOff val="35000"/>
            </a:schemeClr>
          </a:solidFill>
        </a:ln>
      </c:spPr>
    </c:plotArea>
    <c:plotVisOnly val="1"/>
    <c:dispBlanksAs val="gap"/>
    <c:showDLblsOverMax val="0"/>
  </c:chart>
  <c:txPr>
    <a:bodyPr/>
    <a:lstStyle/>
    <a:p>
      <a:pPr>
        <a:defRPr sz="1800"/>
      </a:pPr>
      <a:endParaRPr lang="es-MX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4620672247972569"/>
          <c:y val="0.10474957089141509"/>
          <c:w val="0.60716664590613179"/>
          <c:h val="0.71119457645517314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Hoja1!$B$1</c:f>
              <c:strCache>
                <c:ptCount val="1"/>
                <c:pt idx="0">
                  <c:v>Datos</c:v>
                </c:pt>
              </c:strCache>
            </c:strRef>
          </c:tx>
          <c:spPr>
            <a:solidFill>
              <a:schemeClr val="accent4">
                <a:lumMod val="40000"/>
                <a:lumOff val="60000"/>
              </a:schemeClr>
            </a:solidFill>
          </c:spPr>
          <c:invertIfNegative val="0"/>
          <c:dPt>
            <c:idx val="1"/>
            <c:invertIfNegative val="0"/>
            <c:bubble3D val="0"/>
            <c:spPr>
              <a:solidFill>
                <a:schemeClr val="accent4">
                  <a:lumMod val="75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1-76BF-4788-A454-B15A4F395449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>
                    <a:solidFill>
                      <a:schemeClr val="tx1">
                        <a:lumMod val="65000"/>
                        <a:lumOff val="35000"/>
                      </a:schemeClr>
                    </a:solidFill>
                  </a:defRPr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Hoja1!$A$2:$A$3</c:f>
              <c:strCache>
                <c:ptCount val="2"/>
                <c:pt idx="0">
                  <c:v>Forma</c:v>
                </c:pt>
                <c:pt idx="1">
                  <c:v>Fondo</c:v>
                </c:pt>
              </c:strCache>
            </c:strRef>
          </c:cat>
          <c:val>
            <c:numRef>
              <c:f>Hoja1!$B$2:$B$3</c:f>
              <c:numCache>
                <c:formatCode>General</c:formatCode>
                <c:ptCount val="2"/>
                <c:pt idx="0">
                  <c:v>21</c:v>
                </c:pt>
                <c:pt idx="1">
                  <c:v>35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76BF-4788-A454-B15A4F39544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-1956384816"/>
        <c:axId val="-1956381552"/>
      </c:barChart>
      <c:catAx>
        <c:axId val="-1956384816"/>
        <c:scaling>
          <c:orientation val="minMax"/>
        </c:scaling>
        <c:delete val="0"/>
        <c:axPos val="l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pPr>
            <a:endParaRPr lang="es-MX"/>
          </a:p>
        </c:txPr>
        <c:crossAx val="-1956381552"/>
        <c:crosses val="autoZero"/>
        <c:auto val="1"/>
        <c:lblAlgn val="ctr"/>
        <c:lblOffset val="100"/>
        <c:noMultiLvlLbl val="0"/>
      </c:catAx>
      <c:valAx>
        <c:axId val="-1956381552"/>
        <c:scaling>
          <c:orientation val="minMax"/>
          <c:max val="70"/>
          <c:min val="0"/>
        </c:scaling>
        <c:delete val="1"/>
        <c:axPos val="b"/>
        <c:numFmt formatCode="General" sourceLinked="1"/>
        <c:majorTickMark val="out"/>
        <c:minorTickMark val="none"/>
        <c:tickLblPos val="nextTo"/>
        <c:crossAx val="-1956384816"/>
        <c:crosses val="autoZero"/>
        <c:crossBetween val="between"/>
        <c:majorUnit val="70"/>
        <c:minorUnit val="20"/>
      </c:valAx>
      <c:spPr>
        <a:ln>
          <a:solidFill>
            <a:schemeClr val="tx1">
              <a:lumMod val="65000"/>
              <a:lumOff val="35000"/>
            </a:schemeClr>
          </a:solidFill>
        </a:ln>
      </c:spPr>
    </c:plotArea>
    <c:plotVisOnly val="1"/>
    <c:dispBlanksAs val="gap"/>
    <c:showDLblsOverMax val="0"/>
  </c:chart>
  <c:txPr>
    <a:bodyPr/>
    <a:lstStyle/>
    <a:p>
      <a:pPr>
        <a:defRPr sz="1800"/>
      </a:pPr>
      <a:endParaRPr lang="es-MX"/>
    </a:p>
  </c:txPr>
  <c:externalData r:id="rId1">
    <c:autoUpdate val="0"/>
  </c:externalData>
</c:chartSpace>
</file>

<file path=ppt/charts/chart3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6"/>
    </mc:Choice>
    <mc:Fallback>
      <c:style val="6"/>
    </mc:Fallback>
  </mc:AlternateContent>
  <c:chart>
    <c:autoTitleDeleted val="1"/>
    <c:plotArea>
      <c:layout>
        <c:manualLayout>
          <c:layoutTarget val="inner"/>
          <c:xMode val="edge"/>
          <c:yMode val="edge"/>
          <c:x val="0.32217167196386104"/>
          <c:y val="0.13198123548943502"/>
          <c:w val="0.3964871604100117"/>
          <c:h val="0.73603752902112995"/>
        </c:manualLayout>
      </c:layout>
      <c:doughnutChart>
        <c:varyColors val="1"/>
        <c:ser>
          <c:idx val="0"/>
          <c:order val="0"/>
          <c:tx>
            <c:strRef>
              <c:f>Hoja1!$B$1</c:f>
              <c:strCache>
                <c:ptCount val="1"/>
                <c:pt idx="0">
                  <c:v>Recurso</c:v>
                </c:pt>
              </c:strCache>
            </c:strRef>
          </c:tx>
          <c:spPr>
            <a:solidFill>
              <a:schemeClr val="accent4">
                <a:lumMod val="75000"/>
              </a:schemeClr>
            </a:solidFill>
          </c:spPr>
          <c:dPt>
            <c:idx val="0"/>
            <c:bubble3D val="0"/>
            <c:extLst>
              <c:ext xmlns:c16="http://schemas.microsoft.com/office/drawing/2014/chart" uri="{C3380CC4-5D6E-409C-BE32-E72D297353CC}">
                <c16:uniqueId val="{00000001-B8FD-49C9-A3D5-4F4C0012CB20}"/>
              </c:ext>
            </c:extLst>
          </c:dPt>
          <c:dPt>
            <c:idx val="1"/>
            <c:bubble3D val="0"/>
            <c:spPr>
              <a:solidFill>
                <a:schemeClr val="accent4">
                  <a:lumMod val="40000"/>
                  <a:lumOff val="60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2-B8FD-49C9-A3D5-4F4C0012CB20}"/>
              </c:ext>
            </c:extLst>
          </c:dPt>
          <c:dLbls>
            <c:dLbl>
              <c:idx val="0"/>
              <c:layout>
                <c:manualLayout>
                  <c:x val="-0.29878801729360033"/>
                  <c:y val="6.8429188442875877E-2"/>
                </c:manualLayout>
              </c:layout>
              <c:spPr/>
              <c:txPr>
                <a:bodyPr/>
                <a:lstStyle/>
                <a:p>
                  <a:pPr>
                    <a:defRPr sz="1200" b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</a:defRPr>
                  </a:pPr>
                  <a:endParaRPr lang="es-MX"/>
                </a:p>
              </c:txPr>
              <c:showLegendKey val="0"/>
              <c:showVal val="1"/>
              <c:showCatName val="1"/>
              <c:showSerName val="0"/>
              <c:showPercent val="1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B8FD-49C9-A3D5-4F4C0012CB20}"/>
                </c:ext>
              </c:extLst>
            </c:dLbl>
            <c:dLbl>
              <c:idx val="1"/>
              <c:layout>
                <c:manualLayout>
                  <c:x val="0.28460709356971597"/>
                  <c:y val="-3.5703201624984332E-2"/>
                </c:manualLayout>
              </c:layout>
              <c:spPr/>
              <c:txPr>
                <a:bodyPr/>
                <a:lstStyle/>
                <a:p>
                  <a:pPr>
                    <a:defRPr sz="1200" b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</a:defRPr>
                  </a:pPr>
                  <a:endParaRPr lang="es-MX"/>
                </a:p>
              </c:txPr>
              <c:showLegendKey val="0"/>
              <c:showVal val="1"/>
              <c:showCatName val="1"/>
              <c:showSerName val="0"/>
              <c:showPercent val="1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B8FD-49C9-A3D5-4F4C0012CB20}"/>
                </c:ext>
              </c:extLst>
            </c:dLbl>
            <c:dLbl>
              <c:idx val="2"/>
              <c:layout>
                <c:manualLayout>
                  <c:x val="0.1458007810191006"/>
                  <c:y val="-0.12946983540444379"/>
                </c:manualLayout>
              </c:layout>
              <c:tx>
                <c:rich>
                  <a:bodyPr/>
                  <a:lstStyle/>
                  <a:p>
                    <a:pPr>
                      <a:defRPr sz="1200" b="1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defRPr>
                    </a:pPr>
                    <a:r>
                      <a:rPr lang="es-MX" sz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rPr>
                      <a:t>VFR
2
1%</a:t>
                    </a:r>
                    <a:endParaRPr lang="es-MX" sz="1200" dirty="0"/>
                  </a:p>
                </c:rich>
              </c:tx>
              <c:spPr/>
              <c:showLegendKey val="0"/>
              <c:showVal val="1"/>
              <c:showCatName val="1"/>
              <c:showSerName val="0"/>
              <c:showPercent val="1"/>
              <c:showBubbleSize val="0"/>
              <c:separator>
</c:separator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3-B8FD-49C9-A3D5-4F4C0012CB20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200" b="1">
                    <a:solidFill>
                      <a:schemeClr val="tx1">
                        <a:lumMod val="65000"/>
                        <a:lumOff val="35000"/>
                      </a:schemeClr>
                    </a:solidFill>
                  </a:defRPr>
                </a:pPr>
                <a:endParaRPr lang="es-MX"/>
              </a:p>
            </c:txPr>
            <c:showLegendKey val="0"/>
            <c:showVal val="1"/>
            <c:showCatName val="1"/>
            <c:showSerName val="0"/>
            <c:showPercent val="1"/>
            <c:showBubbleSize val="0"/>
            <c:separator>
</c:separator>
            <c:showLeaderLines val="0"/>
            <c:extLst>
              <c:ext xmlns:c15="http://schemas.microsoft.com/office/drawing/2012/chart" uri="{CE6537A1-D6FC-4f65-9D91-7224C49458BB}"/>
            </c:extLst>
          </c:dLbls>
          <c:cat>
            <c:strRef>
              <c:f>Hoja1!$A$2:$A$3</c:f>
              <c:strCache>
                <c:ptCount val="2"/>
                <c:pt idx="0">
                  <c:v>Fondo </c:v>
                </c:pt>
                <c:pt idx="1">
                  <c:v>Forma</c:v>
                </c:pt>
              </c:strCache>
            </c:strRef>
          </c:cat>
          <c:val>
            <c:numRef>
              <c:f>Hoja1!$B$2:$B$3</c:f>
              <c:numCache>
                <c:formatCode>General</c:formatCode>
                <c:ptCount val="2"/>
                <c:pt idx="0">
                  <c:v>6</c:v>
                </c:pt>
                <c:pt idx="1">
                  <c:v>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B8FD-49C9-A3D5-4F4C0012CB2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253"/>
        <c:holeSize val="70"/>
      </c:doughnutChart>
    </c:plotArea>
    <c:plotVisOnly val="1"/>
    <c:dispBlanksAs val="gap"/>
    <c:showDLblsOverMax val="0"/>
  </c:chart>
  <c:txPr>
    <a:bodyPr/>
    <a:lstStyle/>
    <a:p>
      <a:pPr>
        <a:defRPr sz="1800"/>
      </a:pPr>
      <a:endParaRPr lang="es-MX"/>
    </a:p>
  </c:txPr>
  <c:externalData r:id="rId1">
    <c:autoUpdate val="0"/>
  </c:externalData>
  <c:userShapes r:id="rId2"/>
</c:chartSpace>
</file>

<file path=ppt/charts/chart3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37108609043524576"/>
          <c:y val="1.9056279957060121E-2"/>
          <c:w val="0.59257083305040459"/>
          <c:h val="0.78456550866298291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Hoja1!$B$1</c:f>
              <c:strCache>
                <c:ptCount val="1"/>
                <c:pt idx="0">
                  <c:v>Datos</c:v>
                </c:pt>
              </c:strCache>
            </c:strRef>
          </c:tx>
          <c:spPr>
            <a:solidFill>
              <a:schemeClr val="accent4">
                <a:lumMod val="75000"/>
              </a:schemeClr>
            </a:solidFill>
          </c:spPr>
          <c:invertIfNegative val="0"/>
          <c:dPt>
            <c:idx val="0"/>
            <c:invertIfNegative val="0"/>
            <c:bubble3D val="0"/>
            <c:spPr>
              <a:solidFill>
                <a:schemeClr val="accent4">
                  <a:lumMod val="40000"/>
                  <a:lumOff val="60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1-7C5B-46DA-AB86-8CE0FC049AA3}"/>
              </c:ext>
            </c:extLst>
          </c:dPt>
          <c:dPt>
            <c:idx val="1"/>
            <c:invertIfNegative val="0"/>
            <c:bubble3D val="0"/>
            <c:spPr>
              <a:solidFill>
                <a:schemeClr val="accent4">
                  <a:lumMod val="75000"/>
                </a:schemeClr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3-7C5B-46DA-AB86-8CE0FC049AA3}"/>
              </c:ext>
            </c:extLst>
          </c:dPt>
          <c:dPt>
            <c:idx val="2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4-7C5B-46DA-AB86-8CE0FC049AA3}"/>
              </c:ext>
            </c:extLst>
          </c:dPt>
          <c:dPt>
            <c:idx val="3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5-7C5B-46DA-AB86-8CE0FC049AA3}"/>
              </c:ext>
            </c:extLst>
          </c:dPt>
          <c:dPt>
            <c:idx val="4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6-7C5B-46DA-AB86-8CE0FC049AA3}"/>
              </c:ext>
            </c:extLst>
          </c:dPt>
          <c:dPt>
            <c:idx val="5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7-7C5B-46DA-AB86-8CE0FC049AA3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>
                    <a:solidFill>
                      <a:schemeClr val="tx1">
                        <a:lumMod val="65000"/>
                        <a:lumOff val="35000"/>
                      </a:schemeClr>
                    </a:solidFill>
                  </a:defRPr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Hoja1!$A$2:$A$5</c:f>
              <c:strCache>
                <c:ptCount val="4"/>
                <c:pt idx="0">
                  <c:v>Desechar</c:v>
                </c:pt>
                <c:pt idx="1">
                  <c:v>Revocar</c:v>
                </c:pt>
                <c:pt idx="2">
                  <c:v>Ordena </c:v>
                </c:pt>
                <c:pt idx="3">
                  <c:v>Modificar</c:v>
                </c:pt>
              </c:strCache>
            </c:strRef>
          </c:cat>
          <c:val>
            <c:numRef>
              <c:f>Hoja1!$B$2:$B$5</c:f>
              <c:numCache>
                <c:formatCode>General</c:formatCode>
                <c:ptCount val="4"/>
                <c:pt idx="0">
                  <c:v>4</c:v>
                </c:pt>
                <c:pt idx="1">
                  <c:v>1</c:v>
                </c:pt>
                <c:pt idx="2">
                  <c:v>1</c:v>
                </c:pt>
                <c:pt idx="3">
                  <c:v>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7C5B-46DA-AB86-8CE0FC049AA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-1536159952"/>
        <c:axId val="-1536164848"/>
      </c:barChart>
      <c:catAx>
        <c:axId val="-1536159952"/>
        <c:scaling>
          <c:orientation val="minMax"/>
        </c:scaling>
        <c:delete val="0"/>
        <c:axPos val="l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pPr>
            <a:endParaRPr lang="es-MX"/>
          </a:p>
        </c:txPr>
        <c:crossAx val="-1536164848"/>
        <c:crosses val="autoZero"/>
        <c:auto val="1"/>
        <c:lblAlgn val="ctr"/>
        <c:lblOffset val="100"/>
        <c:noMultiLvlLbl val="0"/>
      </c:catAx>
      <c:valAx>
        <c:axId val="-1536164848"/>
        <c:scaling>
          <c:orientation val="minMax"/>
          <c:max val="15"/>
        </c:scaling>
        <c:delete val="1"/>
        <c:axPos val="b"/>
        <c:numFmt formatCode="General" sourceLinked="1"/>
        <c:majorTickMark val="out"/>
        <c:minorTickMark val="none"/>
        <c:tickLblPos val="nextTo"/>
        <c:crossAx val="-1536159952"/>
        <c:crosses val="autoZero"/>
        <c:crossBetween val="between"/>
        <c:majorUnit val="15"/>
      </c:valAx>
      <c:spPr>
        <a:ln>
          <a:solidFill>
            <a:schemeClr val="tx1">
              <a:lumMod val="65000"/>
              <a:lumOff val="35000"/>
            </a:schemeClr>
          </a:solidFill>
        </a:ln>
      </c:spPr>
    </c:plotArea>
    <c:plotVisOnly val="1"/>
    <c:dispBlanksAs val="gap"/>
    <c:showDLblsOverMax val="0"/>
  </c:chart>
  <c:txPr>
    <a:bodyPr/>
    <a:lstStyle/>
    <a:p>
      <a:pPr>
        <a:defRPr sz="1800"/>
      </a:pPr>
      <a:endParaRPr lang="es-MX"/>
    </a:p>
  </c:txPr>
  <c:externalData r:id="rId1">
    <c:autoUpdate val="0"/>
  </c:externalData>
</c:chartSpace>
</file>

<file path=ppt/charts/chart3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6"/>
    </mc:Choice>
    <mc:Fallback>
      <c:style val="6"/>
    </mc:Fallback>
  </mc:AlternateContent>
  <c:chart>
    <c:autoTitleDeleted val="1"/>
    <c:plotArea>
      <c:layout>
        <c:manualLayout>
          <c:layoutTarget val="inner"/>
          <c:xMode val="edge"/>
          <c:yMode val="edge"/>
          <c:x val="0.30175628583576763"/>
          <c:y val="0.13198123548943502"/>
          <c:w val="0.3964871604100117"/>
          <c:h val="0.73603752902112995"/>
        </c:manualLayout>
      </c:layout>
      <c:doughnutChart>
        <c:varyColors val="1"/>
        <c:ser>
          <c:idx val="0"/>
          <c:order val="0"/>
          <c:tx>
            <c:strRef>
              <c:f>Hoja1!$B$1</c:f>
              <c:strCache>
                <c:ptCount val="1"/>
                <c:pt idx="0">
                  <c:v>Recurso</c:v>
                </c:pt>
              </c:strCache>
            </c:strRef>
          </c:tx>
          <c:dPt>
            <c:idx val="0"/>
            <c:bubble3D val="0"/>
            <c:spPr>
              <a:solidFill>
                <a:schemeClr val="accent4">
                  <a:lumMod val="75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1-B63E-4C1A-B647-158B2A904542}"/>
              </c:ext>
            </c:extLst>
          </c:dPt>
          <c:dPt>
            <c:idx val="1"/>
            <c:bubble3D val="0"/>
            <c:spPr>
              <a:solidFill>
                <a:schemeClr val="accent4">
                  <a:lumMod val="40000"/>
                  <a:lumOff val="60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3-B63E-4C1A-B647-158B2A904542}"/>
              </c:ext>
            </c:extLst>
          </c:dPt>
          <c:dLbls>
            <c:dLbl>
              <c:idx val="0"/>
              <c:layout>
                <c:manualLayout>
                  <c:x val="-0.27758602258713311"/>
                  <c:y val="9.8506220021446295E-2"/>
                </c:manualLayout>
              </c:layout>
              <c:spPr/>
              <c:txPr>
                <a:bodyPr/>
                <a:lstStyle/>
                <a:p>
                  <a:pPr>
                    <a:defRPr sz="1200" b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</a:defRPr>
                  </a:pPr>
                  <a:endParaRPr lang="es-MX"/>
                </a:p>
              </c:txPr>
              <c:showLegendKey val="0"/>
              <c:showVal val="1"/>
              <c:showCatName val="1"/>
              <c:showSerName val="0"/>
              <c:showPercent val="1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B63E-4C1A-B647-158B2A904542}"/>
                </c:ext>
              </c:extLst>
            </c:dLbl>
            <c:dLbl>
              <c:idx val="1"/>
              <c:layout>
                <c:manualLayout>
                  <c:x val="0.24947119595314535"/>
                  <c:y val="-5.5834963026035959E-2"/>
                </c:manualLayout>
              </c:layout>
              <c:spPr/>
              <c:txPr>
                <a:bodyPr/>
                <a:lstStyle/>
                <a:p>
                  <a:pPr>
                    <a:defRPr sz="1200" b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</a:defRPr>
                  </a:pPr>
                  <a:endParaRPr lang="es-MX"/>
                </a:p>
              </c:txPr>
              <c:showLegendKey val="0"/>
              <c:showVal val="1"/>
              <c:showCatName val="1"/>
              <c:showSerName val="0"/>
              <c:showPercent val="1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B63E-4C1A-B647-158B2A904542}"/>
                </c:ext>
              </c:extLst>
            </c:dLbl>
            <c:dLbl>
              <c:idx val="2"/>
              <c:layout>
                <c:manualLayout>
                  <c:x val="0.1458007810191006"/>
                  <c:y val="-0.12946983540444379"/>
                </c:manualLayout>
              </c:layout>
              <c:tx>
                <c:rich>
                  <a:bodyPr/>
                  <a:lstStyle/>
                  <a:p>
                    <a:pPr>
                      <a:defRPr sz="1200" b="1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defRPr>
                    </a:pPr>
                    <a:r>
                      <a:rPr lang="es-MX" sz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rPr>
                      <a:t>VFR
2
1%</a:t>
                    </a:r>
                    <a:endParaRPr lang="es-MX" sz="1200" dirty="0"/>
                  </a:p>
                </c:rich>
              </c:tx>
              <c:spPr/>
              <c:showLegendKey val="0"/>
              <c:showVal val="1"/>
              <c:showCatName val="1"/>
              <c:showSerName val="0"/>
              <c:showPercent val="1"/>
              <c:showBubbleSize val="0"/>
              <c:separator>
</c:separator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4-B63E-4C1A-B647-158B2A904542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200" b="1">
                    <a:solidFill>
                      <a:schemeClr val="tx1">
                        <a:lumMod val="65000"/>
                        <a:lumOff val="35000"/>
                      </a:schemeClr>
                    </a:solidFill>
                  </a:defRPr>
                </a:pPr>
                <a:endParaRPr lang="es-MX"/>
              </a:p>
            </c:txPr>
            <c:showLegendKey val="0"/>
            <c:showVal val="1"/>
            <c:showCatName val="1"/>
            <c:showSerName val="0"/>
            <c:showPercent val="1"/>
            <c:showBubbleSize val="0"/>
            <c:separator>
</c:separator>
            <c:showLeaderLines val="0"/>
            <c:extLst>
              <c:ext xmlns:c15="http://schemas.microsoft.com/office/drawing/2012/chart" uri="{CE6537A1-D6FC-4f65-9D91-7224C49458BB}"/>
            </c:extLst>
          </c:dLbls>
          <c:cat>
            <c:strRef>
              <c:f>Hoja1!$A$2:$A$3</c:f>
              <c:strCache>
                <c:ptCount val="2"/>
                <c:pt idx="0">
                  <c:v>Fondo</c:v>
                </c:pt>
                <c:pt idx="1">
                  <c:v>Forma</c:v>
                </c:pt>
              </c:strCache>
            </c:strRef>
          </c:cat>
          <c:val>
            <c:numRef>
              <c:f>Hoja1!$B$2:$B$3</c:f>
              <c:numCache>
                <c:formatCode>General</c:formatCode>
                <c:ptCount val="2"/>
                <c:pt idx="0">
                  <c:v>48</c:v>
                </c:pt>
                <c:pt idx="1">
                  <c:v>14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B63E-4C1A-B647-158B2A90454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212"/>
        <c:holeSize val="70"/>
      </c:doughnutChart>
    </c:plotArea>
    <c:plotVisOnly val="1"/>
    <c:dispBlanksAs val="gap"/>
    <c:showDLblsOverMax val="0"/>
  </c:chart>
  <c:txPr>
    <a:bodyPr/>
    <a:lstStyle/>
    <a:p>
      <a:pPr>
        <a:defRPr sz="1800"/>
      </a:pPr>
      <a:endParaRPr lang="es-MX"/>
    </a:p>
  </c:txPr>
  <c:externalData r:id="rId1">
    <c:autoUpdate val="0"/>
  </c:externalData>
</c:chartSpace>
</file>

<file path=ppt/charts/chart3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39117913460565273"/>
          <c:y val="3.9641447786828897E-2"/>
          <c:w val="0.54105667895761389"/>
          <c:h val="0.78456550866298291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Hoja1!$B$1</c:f>
              <c:strCache>
                <c:ptCount val="1"/>
                <c:pt idx="0">
                  <c:v>Acceso</c:v>
                </c:pt>
              </c:strCache>
            </c:strRef>
          </c:tx>
          <c:spPr>
            <a:solidFill>
              <a:schemeClr val="accent4">
                <a:lumMod val="75000"/>
              </a:schemeClr>
            </a:solidFill>
          </c:spPr>
          <c:invertIfNegative val="0"/>
          <c:dPt>
            <c:idx val="0"/>
            <c:invertIfNegative val="0"/>
            <c:bubble3D val="0"/>
            <c:spPr>
              <a:solidFill>
                <a:schemeClr val="accent4">
                  <a:lumMod val="40000"/>
                  <a:lumOff val="60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1-9A75-4578-B5D9-3C2C15B384FB}"/>
              </c:ext>
            </c:extLst>
          </c:dPt>
          <c:dPt>
            <c:idx val="1"/>
            <c:invertIfNegative val="0"/>
            <c:bubble3D val="0"/>
            <c:spPr>
              <a:solidFill>
                <a:schemeClr val="accent4">
                  <a:lumMod val="40000"/>
                  <a:lumOff val="60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3-9A75-4578-B5D9-3C2C15B384FB}"/>
              </c:ext>
            </c:extLst>
          </c:dPt>
          <c:dPt>
            <c:idx val="2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4-9A75-4578-B5D9-3C2C15B384FB}"/>
              </c:ext>
            </c:extLst>
          </c:dPt>
          <c:dPt>
            <c:idx val="3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5-9A75-4578-B5D9-3C2C15B384FB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>
                    <a:solidFill>
                      <a:schemeClr val="tx1">
                        <a:lumMod val="65000"/>
                        <a:lumOff val="35000"/>
                      </a:schemeClr>
                    </a:solidFill>
                  </a:defRPr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Hoja1!$A$2:$A$7</c:f>
              <c:strCache>
                <c:ptCount val="6"/>
                <c:pt idx="0">
                  <c:v>Desechar</c:v>
                </c:pt>
                <c:pt idx="1">
                  <c:v>Sobreseer</c:v>
                </c:pt>
                <c:pt idx="2">
                  <c:v>Revocar</c:v>
                </c:pt>
                <c:pt idx="3">
                  <c:v>Ordena</c:v>
                </c:pt>
                <c:pt idx="4">
                  <c:v>Modificar</c:v>
                </c:pt>
                <c:pt idx="5">
                  <c:v>Confirmar</c:v>
                </c:pt>
              </c:strCache>
            </c:strRef>
          </c:cat>
          <c:val>
            <c:numRef>
              <c:f>Hoja1!$B$2:$B$7</c:f>
              <c:numCache>
                <c:formatCode>General</c:formatCode>
                <c:ptCount val="6"/>
                <c:pt idx="0">
                  <c:v>2</c:v>
                </c:pt>
                <c:pt idx="1">
                  <c:v>12</c:v>
                </c:pt>
                <c:pt idx="2">
                  <c:v>13</c:v>
                </c:pt>
                <c:pt idx="3">
                  <c:v>5</c:v>
                </c:pt>
                <c:pt idx="4">
                  <c:v>22</c:v>
                </c:pt>
                <c:pt idx="5">
                  <c:v>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9A75-4578-B5D9-3C2C15B384F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-1536156144"/>
        <c:axId val="-1536155056"/>
      </c:barChart>
      <c:catAx>
        <c:axId val="-1536156144"/>
        <c:scaling>
          <c:orientation val="minMax"/>
        </c:scaling>
        <c:delete val="0"/>
        <c:axPos val="l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pPr>
            <a:endParaRPr lang="es-MX"/>
          </a:p>
        </c:txPr>
        <c:crossAx val="-1536155056"/>
        <c:crosses val="autoZero"/>
        <c:auto val="1"/>
        <c:lblAlgn val="ctr"/>
        <c:lblOffset val="100"/>
        <c:noMultiLvlLbl val="0"/>
      </c:catAx>
      <c:valAx>
        <c:axId val="-1536155056"/>
        <c:scaling>
          <c:orientation val="minMax"/>
          <c:max val="60"/>
          <c:min val="0"/>
        </c:scaling>
        <c:delete val="1"/>
        <c:axPos val="b"/>
        <c:numFmt formatCode="General" sourceLinked="1"/>
        <c:majorTickMark val="out"/>
        <c:minorTickMark val="none"/>
        <c:tickLblPos val="nextTo"/>
        <c:crossAx val="-1536156144"/>
        <c:crosses val="autoZero"/>
        <c:crossBetween val="between"/>
        <c:majorUnit val="60"/>
      </c:valAx>
      <c:spPr>
        <a:ln>
          <a:solidFill>
            <a:schemeClr val="tx1">
              <a:lumMod val="65000"/>
              <a:lumOff val="35000"/>
            </a:schemeClr>
          </a:solidFill>
        </a:ln>
      </c:spPr>
    </c:plotArea>
    <c:plotVisOnly val="1"/>
    <c:dispBlanksAs val="gap"/>
    <c:showDLblsOverMax val="0"/>
  </c:chart>
  <c:txPr>
    <a:bodyPr/>
    <a:lstStyle/>
    <a:p>
      <a:pPr>
        <a:defRPr sz="1800"/>
      </a:pPr>
      <a:endParaRPr lang="es-MX"/>
    </a:p>
  </c:txPr>
  <c:externalData r:id="rId1">
    <c:autoUpdate val="0"/>
  </c:externalData>
</c:chartSpace>
</file>

<file path=ppt/charts/chart3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6"/>
    </mc:Choice>
    <mc:Fallback>
      <c:style val="6"/>
    </mc:Fallback>
  </mc:AlternateContent>
  <c:chart>
    <c:autoTitleDeleted val="1"/>
    <c:plotArea>
      <c:layout>
        <c:manualLayout>
          <c:layoutTarget val="inner"/>
          <c:xMode val="edge"/>
          <c:yMode val="edge"/>
          <c:x val="0.30175628583576763"/>
          <c:y val="0.10671519603064551"/>
          <c:w val="0.3964871604100117"/>
          <c:h val="0.73603752902112995"/>
        </c:manualLayout>
      </c:layout>
      <c:doughnutChart>
        <c:varyColors val="1"/>
        <c:ser>
          <c:idx val="0"/>
          <c:order val="0"/>
          <c:tx>
            <c:strRef>
              <c:f>Hoja1!$B$1</c:f>
              <c:strCache>
                <c:ptCount val="1"/>
                <c:pt idx="0">
                  <c:v>Recurso</c:v>
                </c:pt>
              </c:strCache>
            </c:strRef>
          </c:tx>
          <c:spPr>
            <a:solidFill>
              <a:schemeClr val="accent4">
                <a:lumMod val="40000"/>
                <a:lumOff val="60000"/>
              </a:schemeClr>
            </a:solidFill>
          </c:spPr>
          <c:dPt>
            <c:idx val="0"/>
            <c:bubble3D val="0"/>
            <c:spPr>
              <a:solidFill>
                <a:schemeClr val="accent4">
                  <a:lumMod val="75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1-549D-4B83-8A4E-A939461E0291}"/>
              </c:ext>
            </c:extLst>
          </c:dPt>
          <c:dPt>
            <c:idx val="1"/>
            <c:bubble3D val="0"/>
            <c:explosion val="1"/>
            <c:extLst>
              <c:ext xmlns:c16="http://schemas.microsoft.com/office/drawing/2014/chart" uri="{C3380CC4-5D6E-409C-BE32-E72D297353CC}">
                <c16:uniqueId val="{00000003-549D-4B83-8A4E-A939461E0291}"/>
              </c:ext>
            </c:extLst>
          </c:dPt>
          <c:dLbls>
            <c:dLbl>
              <c:idx val="0"/>
              <c:layout>
                <c:manualLayout>
                  <c:x val="-0.31994567149607539"/>
                  <c:y val="0.18844262719063523"/>
                </c:manualLayout>
              </c:layout>
              <c:spPr/>
              <c:txPr>
                <a:bodyPr/>
                <a:lstStyle/>
                <a:p>
                  <a:pPr>
                    <a:defRPr sz="1200" b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</a:defRPr>
                  </a:pPr>
                  <a:endParaRPr lang="es-MX"/>
                </a:p>
              </c:txPr>
              <c:showLegendKey val="0"/>
              <c:showVal val="1"/>
              <c:showCatName val="1"/>
              <c:showSerName val="0"/>
              <c:showPercent val="1"/>
              <c:showBubbleSize val="0"/>
              <c:separator>
</c:separator>
              <c:extLst>
                <c:ext xmlns:c15="http://schemas.microsoft.com/office/drawing/2012/chart" uri="{CE6537A1-D6FC-4f65-9D91-7224C49458BB}">
                  <c15:layout>
                    <c:manualLayout>
                      <c:w val="0.12657539399417919"/>
                      <c:h val="0.29656013814754167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1-549D-4B83-8A4E-A939461E0291}"/>
                </c:ext>
              </c:extLst>
            </c:dLbl>
            <c:dLbl>
              <c:idx val="1"/>
              <c:layout>
                <c:manualLayout>
                  <c:x val="0.24717888566821139"/>
                  <c:y val="-2.0710194548503834E-3"/>
                </c:manualLayout>
              </c:layout>
              <c:spPr/>
              <c:txPr>
                <a:bodyPr/>
                <a:lstStyle/>
                <a:p>
                  <a:pPr>
                    <a:defRPr sz="1200" b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</a:defRPr>
                  </a:pPr>
                  <a:endParaRPr lang="es-MX"/>
                </a:p>
              </c:txPr>
              <c:showLegendKey val="0"/>
              <c:showVal val="1"/>
              <c:showCatName val="1"/>
              <c:showSerName val="0"/>
              <c:showPercent val="1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549D-4B83-8A4E-A939461E0291}"/>
                </c:ext>
              </c:extLst>
            </c:dLbl>
            <c:dLbl>
              <c:idx val="2"/>
              <c:layout>
                <c:manualLayout>
                  <c:x val="0.1458007810191006"/>
                  <c:y val="-0.12946983540444379"/>
                </c:manualLayout>
              </c:layout>
              <c:tx>
                <c:rich>
                  <a:bodyPr/>
                  <a:lstStyle/>
                  <a:p>
                    <a:pPr>
                      <a:defRPr sz="1200" b="1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defRPr>
                    </a:pPr>
                    <a:r>
                      <a:rPr lang="es-MX" sz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rPr>
                      <a:t>VFR
2
1%</a:t>
                    </a:r>
                    <a:endParaRPr lang="es-MX" sz="1200" dirty="0"/>
                  </a:p>
                </c:rich>
              </c:tx>
              <c:spPr/>
              <c:showLegendKey val="0"/>
              <c:showVal val="1"/>
              <c:showCatName val="1"/>
              <c:showSerName val="0"/>
              <c:showPercent val="1"/>
              <c:showBubbleSize val="0"/>
              <c:separator>
</c:separator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4-549D-4B83-8A4E-A939461E0291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200" b="1">
                    <a:solidFill>
                      <a:schemeClr val="tx1">
                        <a:lumMod val="65000"/>
                        <a:lumOff val="35000"/>
                      </a:schemeClr>
                    </a:solidFill>
                  </a:defRPr>
                </a:pPr>
                <a:endParaRPr lang="es-MX"/>
              </a:p>
            </c:txPr>
            <c:showLegendKey val="0"/>
            <c:showVal val="1"/>
            <c:showCatName val="1"/>
            <c:showSerName val="0"/>
            <c:showPercent val="1"/>
            <c:showBubbleSize val="0"/>
            <c:separator>
</c:separator>
            <c:showLeaderLines val="0"/>
            <c:extLst>
              <c:ext xmlns:c15="http://schemas.microsoft.com/office/drawing/2012/chart" uri="{CE6537A1-D6FC-4f65-9D91-7224C49458BB}"/>
            </c:extLst>
          </c:dLbls>
          <c:cat>
            <c:strRef>
              <c:f>Hoja1!$A$2:$A$3</c:f>
              <c:strCache>
                <c:ptCount val="2"/>
                <c:pt idx="0">
                  <c:v>Fondo</c:v>
                </c:pt>
                <c:pt idx="1">
                  <c:v>Forma</c:v>
                </c:pt>
              </c:strCache>
            </c:strRef>
          </c:cat>
          <c:val>
            <c:numRef>
              <c:f>Hoja1!$B$2:$B$3</c:f>
              <c:numCache>
                <c:formatCode>General</c:formatCode>
                <c:ptCount val="2"/>
                <c:pt idx="0">
                  <c:v>3</c:v>
                </c:pt>
                <c:pt idx="1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549D-4B83-8A4E-A939461E029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247"/>
        <c:holeSize val="70"/>
      </c:doughnutChart>
    </c:plotArea>
    <c:plotVisOnly val="1"/>
    <c:dispBlanksAs val="gap"/>
    <c:showDLblsOverMax val="0"/>
  </c:chart>
  <c:txPr>
    <a:bodyPr/>
    <a:lstStyle/>
    <a:p>
      <a:pPr>
        <a:defRPr sz="1800"/>
      </a:pPr>
      <a:endParaRPr lang="es-MX"/>
    </a:p>
  </c:txPr>
  <c:externalData r:id="rId1">
    <c:autoUpdate val="0"/>
  </c:externalData>
  <c:userShapes r:id="rId2"/>
</c:chartSpace>
</file>

<file path=ppt/charts/chart3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41401594415179876"/>
          <c:y val="1.4865542920060835E-2"/>
          <c:w val="0.54105667895761389"/>
          <c:h val="0.78456550866298291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Hoja1!$B$1</c:f>
              <c:strCache>
                <c:ptCount val="1"/>
                <c:pt idx="0">
                  <c:v>Datos </c:v>
                </c:pt>
              </c:strCache>
            </c:strRef>
          </c:tx>
          <c:spPr>
            <a:solidFill>
              <a:schemeClr val="accent4">
                <a:lumMod val="75000"/>
              </a:schemeClr>
            </a:solidFill>
          </c:spPr>
          <c:invertIfNegative val="0"/>
          <c:dPt>
            <c:idx val="0"/>
            <c:invertIfNegative val="0"/>
            <c:bubble3D val="0"/>
            <c:spPr>
              <a:solidFill>
                <a:schemeClr val="accent4">
                  <a:lumMod val="40000"/>
                  <a:lumOff val="60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1-1B69-491B-8412-808452CD03D9}"/>
              </c:ext>
            </c:extLst>
          </c:dPt>
          <c:dPt>
            <c:idx val="1"/>
            <c:invertIfNegative val="0"/>
            <c:bubble3D val="0"/>
            <c:spPr>
              <a:solidFill>
                <a:schemeClr val="accent4">
                  <a:lumMod val="75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2-1B69-491B-8412-808452CD03D9}"/>
              </c:ext>
            </c:extLst>
          </c:dPt>
          <c:dPt>
            <c:idx val="2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3-1B69-491B-8412-808452CD03D9}"/>
              </c:ext>
            </c:extLst>
          </c:dPt>
          <c:dPt>
            <c:idx val="3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4-1B69-491B-8412-808452CD03D9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>
                    <a:solidFill>
                      <a:schemeClr val="tx1">
                        <a:lumMod val="65000"/>
                        <a:lumOff val="35000"/>
                      </a:schemeClr>
                    </a:solidFill>
                  </a:defRPr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Hoja1!$A$2:$A$3</c:f>
              <c:strCache>
                <c:ptCount val="2"/>
                <c:pt idx="0">
                  <c:v>Desechar</c:v>
                </c:pt>
                <c:pt idx="1">
                  <c:v>Modificar</c:v>
                </c:pt>
              </c:strCache>
            </c:strRef>
          </c:cat>
          <c:val>
            <c:numRef>
              <c:f>Hoja1!$B$2:$B$3</c:f>
              <c:numCache>
                <c:formatCode>General</c:formatCode>
                <c:ptCount val="2"/>
                <c:pt idx="0">
                  <c:v>2</c:v>
                </c:pt>
                <c:pt idx="1">
                  <c:v>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1B69-491B-8412-808452CD03D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-1536156144"/>
        <c:axId val="-1536155056"/>
      </c:barChart>
      <c:catAx>
        <c:axId val="-1536156144"/>
        <c:scaling>
          <c:orientation val="minMax"/>
        </c:scaling>
        <c:delete val="0"/>
        <c:axPos val="l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pPr>
            <a:endParaRPr lang="es-MX"/>
          </a:p>
        </c:txPr>
        <c:crossAx val="-1536155056"/>
        <c:crosses val="autoZero"/>
        <c:auto val="1"/>
        <c:lblAlgn val="ctr"/>
        <c:lblOffset val="100"/>
        <c:noMultiLvlLbl val="0"/>
      </c:catAx>
      <c:valAx>
        <c:axId val="-1536155056"/>
        <c:scaling>
          <c:orientation val="minMax"/>
          <c:max val="15"/>
          <c:min val="0"/>
        </c:scaling>
        <c:delete val="1"/>
        <c:axPos val="b"/>
        <c:numFmt formatCode="General" sourceLinked="1"/>
        <c:majorTickMark val="out"/>
        <c:minorTickMark val="none"/>
        <c:tickLblPos val="nextTo"/>
        <c:crossAx val="-1536156144"/>
        <c:crosses val="autoZero"/>
        <c:crossBetween val="between"/>
        <c:majorUnit val="15"/>
      </c:valAx>
      <c:spPr>
        <a:ln>
          <a:solidFill>
            <a:schemeClr val="tx1">
              <a:lumMod val="65000"/>
              <a:lumOff val="35000"/>
            </a:schemeClr>
          </a:solidFill>
        </a:ln>
      </c:spPr>
    </c:plotArea>
    <c:plotVisOnly val="1"/>
    <c:dispBlanksAs val="gap"/>
    <c:showDLblsOverMax val="0"/>
  </c:chart>
  <c:txPr>
    <a:bodyPr/>
    <a:lstStyle/>
    <a:p>
      <a:pPr>
        <a:defRPr sz="1800"/>
      </a:pPr>
      <a:endParaRPr lang="es-MX"/>
    </a:p>
  </c:txPr>
  <c:externalData r:id="rId1">
    <c:autoUpdate val="0"/>
  </c:externalData>
</c:chartSpace>
</file>

<file path=ppt/charts/chart3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6"/>
    </mc:Choice>
    <mc:Fallback>
      <c:style val="6"/>
    </mc:Fallback>
  </mc:AlternateContent>
  <c:chart>
    <c:autoTitleDeleted val="1"/>
    <c:plotArea>
      <c:layout>
        <c:manualLayout>
          <c:layoutTarget val="inner"/>
          <c:xMode val="edge"/>
          <c:yMode val="edge"/>
          <c:x val="0.30175628583576763"/>
          <c:y val="0.13198123548943502"/>
          <c:w val="0.3964871604100117"/>
          <c:h val="0.73603752902112995"/>
        </c:manualLayout>
      </c:layout>
      <c:doughnutChart>
        <c:varyColors val="1"/>
        <c:ser>
          <c:idx val="0"/>
          <c:order val="0"/>
          <c:tx>
            <c:strRef>
              <c:f>Hoja1!$B$1</c:f>
              <c:strCache>
                <c:ptCount val="1"/>
                <c:pt idx="0">
                  <c:v>Recurso</c:v>
                </c:pt>
              </c:strCache>
            </c:strRef>
          </c:tx>
          <c:dPt>
            <c:idx val="0"/>
            <c:bubble3D val="0"/>
            <c:spPr>
              <a:solidFill>
                <a:schemeClr val="accent4">
                  <a:lumMod val="75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1-B63E-4C1A-B647-158B2A904542}"/>
              </c:ext>
            </c:extLst>
          </c:dPt>
          <c:dPt>
            <c:idx val="1"/>
            <c:bubble3D val="0"/>
            <c:spPr>
              <a:solidFill>
                <a:schemeClr val="accent4">
                  <a:lumMod val="40000"/>
                  <a:lumOff val="60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3-B63E-4C1A-B647-158B2A904542}"/>
              </c:ext>
            </c:extLst>
          </c:dPt>
          <c:dLbls>
            <c:dLbl>
              <c:idx val="0"/>
              <c:layout>
                <c:manualLayout>
                  <c:x val="-0.27758602258713311"/>
                  <c:y val="9.8506220021446295E-2"/>
                </c:manualLayout>
              </c:layout>
              <c:spPr/>
              <c:txPr>
                <a:bodyPr/>
                <a:lstStyle/>
                <a:p>
                  <a:pPr>
                    <a:defRPr sz="1200" b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</a:defRPr>
                  </a:pPr>
                  <a:endParaRPr lang="es-MX"/>
                </a:p>
              </c:txPr>
              <c:showLegendKey val="0"/>
              <c:showVal val="1"/>
              <c:showCatName val="1"/>
              <c:showSerName val="0"/>
              <c:showPercent val="1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B63E-4C1A-B647-158B2A904542}"/>
                </c:ext>
              </c:extLst>
            </c:dLbl>
            <c:dLbl>
              <c:idx val="1"/>
              <c:layout>
                <c:manualLayout>
                  <c:x val="0.24947119595314535"/>
                  <c:y val="-5.5834963026035959E-2"/>
                </c:manualLayout>
              </c:layout>
              <c:spPr/>
              <c:txPr>
                <a:bodyPr/>
                <a:lstStyle/>
                <a:p>
                  <a:pPr>
                    <a:defRPr sz="1200" b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</a:defRPr>
                  </a:pPr>
                  <a:endParaRPr lang="es-MX"/>
                </a:p>
              </c:txPr>
              <c:showLegendKey val="0"/>
              <c:showVal val="1"/>
              <c:showCatName val="1"/>
              <c:showSerName val="0"/>
              <c:showPercent val="1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B63E-4C1A-B647-158B2A904542}"/>
                </c:ext>
              </c:extLst>
            </c:dLbl>
            <c:dLbl>
              <c:idx val="2"/>
              <c:layout>
                <c:manualLayout>
                  <c:x val="0.1458007810191006"/>
                  <c:y val="-0.12946983540444379"/>
                </c:manualLayout>
              </c:layout>
              <c:tx>
                <c:rich>
                  <a:bodyPr/>
                  <a:lstStyle/>
                  <a:p>
                    <a:pPr>
                      <a:defRPr sz="1200" b="1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defRPr>
                    </a:pPr>
                    <a:r>
                      <a:rPr lang="es-MX" sz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rPr>
                      <a:t>VFR
2
1%</a:t>
                    </a:r>
                    <a:endParaRPr lang="es-MX" sz="1200" dirty="0"/>
                  </a:p>
                </c:rich>
              </c:tx>
              <c:spPr/>
              <c:showLegendKey val="0"/>
              <c:showVal val="1"/>
              <c:showCatName val="1"/>
              <c:showSerName val="0"/>
              <c:showPercent val="1"/>
              <c:showBubbleSize val="0"/>
              <c:separator>
</c:separator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4-B63E-4C1A-B647-158B2A904542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200" b="1">
                    <a:solidFill>
                      <a:schemeClr val="tx1">
                        <a:lumMod val="65000"/>
                        <a:lumOff val="35000"/>
                      </a:schemeClr>
                    </a:solidFill>
                  </a:defRPr>
                </a:pPr>
                <a:endParaRPr lang="es-MX"/>
              </a:p>
            </c:txPr>
            <c:showLegendKey val="0"/>
            <c:showVal val="1"/>
            <c:showCatName val="1"/>
            <c:showSerName val="0"/>
            <c:showPercent val="1"/>
            <c:showBubbleSize val="0"/>
            <c:separator>
</c:separator>
            <c:showLeaderLines val="0"/>
            <c:extLst>
              <c:ext xmlns:c15="http://schemas.microsoft.com/office/drawing/2012/chart" uri="{CE6537A1-D6FC-4f65-9D91-7224C49458BB}"/>
            </c:extLst>
          </c:dLbls>
          <c:cat>
            <c:strRef>
              <c:f>Hoja1!$A$2:$A$3</c:f>
              <c:strCache>
                <c:ptCount val="2"/>
                <c:pt idx="0">
                  <c:v>Fondo</c:v>
                </c:pt>
                <c:pt idx="1">
                  <c:v>Forma</c:v>
                </c:pt>
              </c:strCache>
            </c:strRef>
          </c:cat>
          <c:val>
            <c:numRef>
              <c:f>Hoja1!$B$2:$B$3</c:f>
              <c:numCache>
                <c:formatCode>General</c:formatCode>
                <c:ptCount val="2"/>
                <c:pt idx="0">
                  <c:v>61</c:v>
                </c:pt>
                <c:pt idx="1">
                  <c:v>11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B63E-4C1A-B647-158B2A90454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202"/>
        <c:holeSize val="70"/>
      </c:doughnutChart>
    </c:plotArea>
    <c:plotVisOnly val="1"/>
    <c:dispBlanksAs val="gap"/>
    <c:showDLblsOverMax val="0"/>
  </c:chart>
  <c:txPr>
    <a:bodyPr/>
    <a:lstStyle/>
    <a:p>
      <a:pPr>
        <a:defRPr sz="1800"/>
      </a:pPr>
      <a:endParaRPr lang="es-MX"/>
    </a:p>
  </c:txPr>
  <c:externalData r:id="rId1">
    <c:autoUpdate val="0"/>
  </c:externalData>
</c:chartSpace>
</file>

<file path=ppt/charts/chart3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39117913460565273"/>
          <c:y val="3.9641447786828897E-2"/>
          <c:w val="0.54105667895761389"/>
          <c:h val="0.78456550866298291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Hoja1!$B$1</c:f>
              <c:strCache>
                <c:ptCount val="1"/>
                <c:pt idx="0">
                  <c:v>Acceso</c:v>
                </c:pt>
              </c:strCache>
            </c:strRef>
          </c:tx>
          <c:spPr>
            <a:solidFill>
              <a:schemeClr val="accent4">
                <a:lumMod val="75000"/>
              </a:schemeClr>
            </a:solidFill>
          </c:spPr>
          <c:invertIfNegative val="0"/>
          <c:dPt>
            <c:idx val="0"/>
            <c:invertIfNegative val="0"/>
            <c:bubble3D val="0"/>
            <c:spPr>
              <a:solidFill>
                <a:schemeClr val="accent4">
                  <a:lumMod val="40000"/>
                  <a:lumOff val="60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1-9A75-4578-B5D9-3C2C15B384FB}"/>
              </c:ext>
            </c:extLst>
          </c:dPt>
          <c:dPt>
            <c:idx val="1"/>
            <c:invertIfNegative val="0"/>
            <c:bubble3D val="0"/>
            <c:spPr>
              <a:solidFill>
                <a:schemeClr val="accent4">
                  <a:lumMod val="40000"/>
                  <a:lumOff val="60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3-9A75-4578-B5D9-3C2C15B384FB}"/>
              </c:ext>
            </c:extLst>
          </c:dPt>
          <c:dPt>
            <c:idx val="2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4-9A75-4578-B5D9-3C2C15B384FB}"/>
              </c:ext>
            </c:extLst>
          </c:dPt>
          <c:dPt>
            <c:idx val="3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5-9A75-4578-B5D9-3C2C15B384FB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>
                    <a:solidFill>
                      <a:schemeClr val="tx1">
                        <a:lumMod val="65000"/>
                        <a:lumOff val="35000"/>
                      </a:schemeClr>
                    </a:solidFill>
                  </a:defRPr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Hoja1!$A$2:$A$7</c:f>
              <c:strCache>
                <c:ptCount val="6"/>
                <c:pt idx="0">
                  <c:v>Desechar</c:v>
                </c:pt>
                <c:pt idx="1">
                  <c:v>Sobreseer</c:v>
                </c:pt>
                <c:pt idx="2">
                  <c:v>Revocar</c:v>
                </c:pt>
                <c:pt idx="3">
                  <c:v>Ordena</c:v>
                </c:pt>
                <c:pt idx="4">
                  <c:v>Modificar</c:v>
                </c:pt>
                <c:pt idx="5">
                  <c:v>Confirmar</c:v>
                </c:pt>
              </c:strCache>
            </c:strRef>
          </c:cat>
          <c:val>
            <c:numRef>
              <c:f>Hoja1!$B$2:$B$7</c:f>
              <c:numCache>
                <c:formatCode>General</c:formatCode>
                <c:ptCount val="6"/>
                <c:pt idx="0">
                  <c:v>2</c:v>
                </c:pt>
                <c:pt idx="1">
                  <c:v>9</c:v>
                </c:pt>
                <c:pt idx="2">
                  <c:v>13</c:v>
                </c:pt>
                <c:pt idx="3">
                  <c:v>5</c:v>
                </c:pt>
                <c:pt idx="4">
                  <c:v>30</c:v>
                </c:pt>
                <c:pt idx="5">
                  <c:v>13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9A75-4578-B5D9-3C2C15B384F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-1536156144"/>
        <c:axId val="-1536155056"/>
      </c:barChart>
      <c:catAx>
        <c:axId val="-1536156144"/>
        <c:scaling>
          <c:orientation val="minMax"/>
        </c:scaling>
        <c:delete val="0"/>
        <c:axPos val="l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pPr>
            <a:endParaRPr lang="es-MX"/>
          </a:p>
        </c:txPr>
        <c:crossAx val="-1536155056"/>
        <c:crosses val="autoZero"/>
        <c:auto val="1"/>
        <c:lblAlgn val="ctr"/>
        <c:lblOffset val="100"/>
        <c:noMultiLvlLbl val="0"/>
      </c:catAx>
      <c:valAx>
        <c:axId val="-1536155056"/>
        <c:scaling>
          <c:orientation val="minMax"/>
          <c:max val="60"/>
          <c:min val="0"/>
        </c:scaling>
        <c:delete val="1"/>
        <c:axPos val="b"/>
        <c:numFmt formatCode="General" sourceLinked="1"/>
        <c:majorTickMark val="out"/>
        <c:minorTickMark val="none"/>
        <c:tickLblPos val="nextTo"/>
        <c:crossAx val="-1536156144"/>
        <c:crosses val="autoZero"/>
        <c:crossBetween val="between"/>
        <c:majorUnit val="60"/>
      </c:valAx>
      <c:spPr>
        <a:ln>
          <a:solidFill>
            <a:schemeClr val="tx1">
              <a:lumMod val="65000"/>
              <a:lumOff val="35000"/>
            </a:schemeClr>
          </a:solidFill>
        </a:ln>
      </c:spPr>
    </c:plotArea>
    <c:plotVisOnly val="1"/>
    <c:dispBlanksAs val="gap"/>
    <c:showDLblsOverMax val="0"/>
  </c:chart>
  <c:txPr>
    <a:bodyPr/>
    <a:lstStyle/>
    <a:p>
      <a:pPr>
        <a:defRPr sz="1800"/>
      </a:pPr>
      <a:endParaRPr lang="es-MX"/>
    </a:p>
  </c:txPr>
  <c:externalData r:id="rId1">
    <c:autoUpdate val="0"/>
  </c:externalData>
</c:chartSpace>
</file>

<file path=ppt/charts/chart3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6"/>
    </mc:Choice>
    <mc:Fallback>
      <c:style val="6"/>
    </mc:Fallback>
  </mc:AlternateContent>
  <c:chart>
    <c:autoTitleDeleted val="1"/>
    <c:plotArea>
      <c:layout>
        <c:manualLayout>
          <c:layoutTarget val="inner"/>
          <c:xMode val="edge"/>
          <c:yMode val="edge"/>
          <c:x val="0.30175628583576763"/>
          <c:y val="0.10671519603064551"/>
          <c:w val="0.3964871604100117"/>
          <c:h val="0.73603752902112995"/>
        </c:manualLayout>
      </c:layout>
      <c:doughnutChart>
        <c:varyColors val="1"/>
        <c:ser>
          <c:idx val="0"/>
          <c:order val="0"/>
          <c:tx>
            <c:strRef>
              <c:f>Hoja1!$B$1</c:f>
              <c:strCache>
                <c:ptCount val="1"/>
                <c:pt idx="0">
                  <c:v>Recurso</c:v>
                </c:pt>
              </c:strCache>
            </c:strRef>
          </c:tx>
          <c:spPr>
            <a:solidFill>
              <a:schemeClr val="accent4">
                <a:lumMod val="40000"/>
                <a:lumOff val="60000"/>
              </a:schemeClr>
            </a:solidFill>
          </c:spPr>
          <c:dPt>
            <c:idx val="0"/>
            <c:bubble3D val="0"/>
            <c:spPr>
              <a:solidFill>
                <a:schemeClr val="accent4">
                  <a:lumMod val="75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1-549D-4B83-8A4E-A939461E0291}"/>
              </c:ext>
            </c:extLst>
          </c:dPt>
          <c:dPt>
            <c:idx val="1"/>
            <c:bubble3D val="0"/>
            <c:explosion val="1"/>
            <c:extLst>
              <c:ext xmlns:c16="http://schemas.microsoft.com/office/drawing/2014/chart" uri="{C3380CC4-5D6E-409C-BE32-E72D297353CC}">
                <c16:uniqueId val="{00000003-549D-4B83-8A4E-A939461E0291}"/>
              </c:ext>
            </c:extLst>
          </c:dPt>
          <c:dLbls>
            <c:dLbl>
              <c:idx val="0"/>
              <c:layout>
                <c:manualLayout>
                  <c:x val="-0.31994567149607539"/>
                  <c:y val="0.18844262719063523"/>
                </c:manualLayout>
              </c:layout>
              <c:spPr/>
              <c:txPr>
                <a:bodyPr/>
                <a:lstStyle/>
                <a:p>
                  <a:pPr>
                    <a:defRPr sz="1200" b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</a:defRPr>
                  </a:pPr>
                  <a:endParaRPr lang="es-MX"/>
                </a:p>
              </c:txPr>
              <c:showLegendKey val="0"/>
              <c:showVal val="1"/>
              <c:showCatName val="1"/>
              <c:showSerName val="0"/>
              <c:showPercent val="1"/>
              <c:showBubbleSize val="0"/>
              <c:separator>
</c:separator>
              <c:extLst>
                <c:ext xmlns:c15="http://schemas.microsoft.com/office/drawing/2012/chart" uri="{CE6537A1-D6FC-4f65-9D91-7224C49458BB}">
                  <c15:layout>
                    <c:manualLayout>
                      <c:w val="0.12657539399417919"/>
                      <c:h val="0.29656013814754167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1-549D-4B83-8A4E-A939461E0291}"/>
                </c:ext>
              </c:extLst>
            </c:dLbl>
            <c:dLbl>
              <c:idx val="1"/>
              <c:layout>
                <c:manualLayout>
                  <c:x val="0.24717888566821139"/>
                  <c:y val="-2.0710194548503834E-3"/>
                </c:manualLayout>
              </c:layout>
              <c:spPr/>
              <c:txPr>
                <a:bodyPr/>
                <a:lstStyle/>
                <a:p>
                  <a:pPr>
                    <a:defRPr sz="1200" b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</a:defRPr>
                  </a:pPr>
                  <a:endParaRPr lang="es-MX"/>
                </a:p>
              </c:txPr>
              <c:showLegendKey val="0"/>
              <c:showVal val="1"/>
              <c:showCatName val="1"/>
              <c:showSerName val="0"/>
              <c:showPercent val="1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549D-4B83-8A4E-A939461E0291}"/>
                </c:ext>
              </c:extLst>
            </c:dLbl>
            <c:dLbl>
              <c:idx val="2"/>
              <c:layout>
                <c:manualLayout>
                  <c:x val="0.1458007810191006"/>
                  <c:y val="-0.12946983540444379"/>
                </c:manualLayout>
              </c:layout>
              <c:tx>
                <c:rich>
                  <a:bodyPr/>
                  <a:lstStyle/>
                  <a:p>
                    <a:pPr>
                      <a:defRPr sz="1200" b="1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defRPr>
                    </a:pPr>
                    <a:r>
                      <a:rPr lang="es-MX" sz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rPr>
                      <a:t>VFR
2
1%</a:t>
                    </a:r>
                    <a:endParaRPr lang="es-MX" sz="1200" dirty="0"/>
                  </a:p>
                </c:rich>
              </c:tx>
              <c:spPr/>
              <c:showLegendKey val="0"/>
              <c:showVal val="1"/>
              <c:showCatName val="1"/>
              <c:showSerName val="0"/>
              <c:showPercent val="1"/>
              <c:showBubbleSize val="0"/>
              <c:separator>
</c:separator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4-549D-4B83-8A4E-A939461E0291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200" b="1">
                    <a:solidFill>
                      <a:schemeClr val="tx1">
                        <a:lumMod val="65000"/>
                        <a:lumOff val="35000"/>
                      </a:schemeClr>
                    </a:solidFill>
                  </a:defRPr>
                </a:pPr>
                <a:endParaRPr lang="es-MX"/>
              </a:p>
            </c:txPr>
            <c:showLegendKey val="0"/>
            <c:showVal val="1"/>
            <c:showCatName val="1"/>
            <c:showSerName val="0"/>
            <c:showPercent val="1"/>
            <c:showBubbleSize val="0"/>
            <c:separator>
</c:separator>
            <c:showLeaderLines val="0"/>
            <c:extLst>
              <c:ext xmlns:c15="http://schemas.microsoft.com/office/drawing/2012/chart" uri="{CE6537A1-D6FC-4f65-9D91-7224C49458BB}"/>
            </c:extLst>
          </c:dLbls>
          <c:cat>
            <c:strRef>
              <c:f>Hoja1!$A$2:$A$3</c:f>
              <c:strCache>
                <c:ptCount val="2"/>
                <c:pt idx="0">
                  <c:v>Fondo</c:v>
                </c:pt>
                <c:pt idx="1">
                  <c:v>Forma</c:v>
                </c:pt>
              </c:strCache>
            </c:strRef>
          </c:cat>
          <c:val>
            <c:numRef>
              <c:f>Hoja1!$B$2:$B$3</c:f>
              <c:numCache>
                <c:formatCode>General</c:formatCode>
                <c:ptCount val="2"/>
                <c:pt idx="0">
                  <c:v>5</c:v>
                </c:pt>
                <c:pt idx="1">
                  <c:v>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549D-4B83-8A4E-A939461E029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259"/>
        <c:holeSize val="70"/>
      </c:doughnutChart>
    </c:plotArea>
    <c:plotVisOnly val="1"/>
    <c:dispBlanksAs val="gap"/>
    <c:showDLblsOverMax val="0"/>
  </c:chart>
  <c:txPr>
    <a:bodyPr/>
    <a:lstStyle/>
    <a:p>
      <a:pPr>
        <a:defRPr sz="1800"/>
      </a:pPr>
      <a:endParaRPr lang="es-MX"/>
    </a:p>
  </c:txPr>
  <c:externalData r:id="rId1">
    <c:autoUpdate val="0"/>
  </c:externalData>
  <c:userShapes r:id="rId2"/>
</c:chartSpace>
</file>

<file path=ppt/charts/chart3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41401594415179876"/>
          <c:y val="1.4865542920060835E-2"/>
          <c:w val="0.54105667895761389"/>
          <c:h val="0.78456550866298291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Hoja1!$B$1</c:f>
              <c:strCache>
                <c:ptCount val="1"/>
                <c:pt idx="0">
                  <c:v>Datos </c:v>
                </c:pt>
              </c:strCache>
            </c:strRef>
          </c:tx>
          <c:spPr>
            <a:solidFill>
              <a:schemeClr val="accent4">
                <a:lumMod val="75000"/>
              </a:schemeClr>
            </a:solidFill>
          </c:spPr>
          <c:invertIfNegative val="0"/>
          <c:dPt>
            <c:idx val="0"/>
            <c:invertIfNegative val="0"/>
            <c:bubble3D val="0"/>
            <c:spPr>
              <a:solidFill>
                <a:schemeClr val="accent4">
                  <a:lumMod val="40000"/>
                  <a:lumOff val="60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1-1B69-491B-8412-808452CD03D9}"/>
              </c:ext>
            </c:extLst>
          </c:dPt>
          <c:dPt>
            <c:idx val="1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2-1B69-491B-8412-808452CD03D9}"/>
              </c:ext>
            </c:extLst>
          </c:dPt>
          <c:dPt>
            <c:idx val="2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3-1B69-491B-8412-808452CD03D9}"/>
              </c:ext>
            </c:extLst>
          </c:dPt>
          <c:dPt>
            <c:idx val="3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4-1B69-491B-8412-808452CD03D9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>
                    <a:solidFill>
                      <a:schemeClr val="tx1">
                        <a:lumMod val="65000"/>
                        <a:lumOff val="35000"/>
                      </a:schemeClr>
                    </a:solidFill>
                  </a:defRPr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Hoja1!$A$2:$A$4</c:f>
              <c:strCache>
                <c:ptCount val="3"/>
                <c:pt idx="0">
                  <c:v>Desechar</c:v>
                </c:pt>
                <c:pt idx="1">
                  <c:v>Revocar</c:v>
                </c:pt>
                <c:pt idx="2">
                  <c:v>Modificar</c:v>
                </c:pt>
              </c:strCache>
            </c:strRef>
          </c:cat>
          <c:val>
            <c:numRef>
              <c:f>Hoja1!$B$2:$B$4</c:f>
              <c:numCache>
                <c:formatCode>General</c:formatCode>
                <c:ptCount val="3"/>
                <c:pt idx="0">
                  <c:v>4</c:v>
                </c:pt>
                <c:pt idx="1">
                  <c:v>2</c:v>
                </c:pt>
                <c:pt idx="2">
                  <c:v>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1B69-491B-8412-808452CD03D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-1536156144"/>
        <c:axId val="-1536155056"/>
      </c:barChart>
      <c:catAx>
        <c:axId val="-1536156144"/>
        <c:scaling>
          <c:orientation val="minMax"/>
        </c:scaling>
        <c:delete val="0"/>
        <c:axPos val="l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pPr>
            <a:endParaRPr lang="es-MX"/>
          </a:p>
        </c:txPr>
        <c:crossAx val="-1536155056"/>
        <c:crosses val="autoZero"/>
        <c:auto val="1"/>
        <c:lblAlgn val="ctr"/>
        <c:lblOffset val="100"/>
        <c:noMultiLvlLbl val="0"/>
      </c:catAx>
      <c:valAx>
        <c:axId val="-1536155056"/>
        <c:scaling>
          <c:orientation val="minMax"/>
          <c:max val="15"/>
          <c:min val="0"/>
        </c:scaling>
        <c:delete val="1"/>
        <c:axPos val="b"/>
        <c:numFmt formatCode="General" sourceLinked="1"/>
        <c:majorTickMark val="out"/>
        <c:minorTickMark val="none"/>
        <c:tickLblPos val="nextTo"/>
        <c:crossAx val="-1536156144"/>
        <c:crosses val="autoZero"/>
        <c:crossBetween val="between"/>
        <c:majorUnit val="15"/>
      </c:valAx>
      <c:spPr>
        <a:ln>
          <a:solidFill>
            <a:schemeClr val="tx1">
              <a:lumMod val="65000"/>
              <a:lumOff val="35000"/>
            </a:schemeClr>
          </a:solidFill>
        </a:ln>
      </c:spPr>
    </c:plotArea>
    <c:plotVisOnly val="1"/>
    <c:dispBlanksAs val="gap"/>
    <c:showDLblsOverMax val="0"/>
  </c:chart>
  <c:txPr>
    <a:bodyPr/>
    <a:lstStyle/>
    <a:p>
      <a:pPr>
        <a:defRPr sz="1800"/>
      </a:pPr>
      <a:endParaRPr lang="es-MX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6"/>
    </mc:Choice>
    <mc:Fallback>
      <c:style val="6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5412038487021632"/>
          <c:y val="0.12566472562473763"/>
          <c:w val="0.43391536831151628"/>
          <c:h val="0.80551913753280113"/>
        </c:manualLayout>
      </c:layout>
      <c:doughnutChart>
        <c:varyColors val="1"/>
        <c:ser>
          <c:idx val="0"/>
          <c:order val="0"/>
          <c:tx>
            <c:strRef>
              <c:f>Hoja1!$B$1</c:f>
              <c:strCache>
                <c:ptCount val="1"/>
                <c:pt idx="0">
                  <c:v>Recurso</c:v>
                </c:pt>
              </c:strCache>
            </c:strRef>
          </c:tx>
          <c:explosion val="1"/>
          <c:dPt>
            <c:idx val="0"/>
            <c:bubble3D val="0"/>
            <c:spPr>
              <a:solidFill>
                <a:schemeClr val="accent4">
                  <a:lumMod val="75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1-A3CA-44CD-9BD5-6569E21B09B4}"/>
              </c:ext>
            </c:extLst>
          </c:dPt>
          <c:dPt>
            <c:idx val="1"/>
            <c:bubble3D val="0"/>
            <c:spPr>
              <a:solidFill>
                <a:schemeClr val="accent4">
                  <a:lumMod val="40000"/>
                  <a:lumOff val="60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3-A3CA-44CD-9BD5-6569E21B09B4}"/>
              </c:ext>
            </c:extLst>
          </c:dPt>
          <c:dLbls>
            <c:dLbl>
              <c:idx val="0"/>
              <c:layout>
                <c:manualLayout>
                  <c:x val="-0.26011291691125388"/>
                  <c:y val="2.5913606060666346E-2"/>
                </c:manualLayout>
              </c:layout>
              <c:spPr/>
              <c:txPr>
                <a:bodyPr/>
                <a:lstStyle/>
                <a:p>
                  <a:pPr>
                    <a:defRPr sz="1200" b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</a:defRPr>
                  </a:pPr>
                  <a:endParaRPr lang="es-MX"/>
                </a:p>
              </c:txPr>
              <c:showLegendKey val="0"/>
              <c:showVal val="1"/>
              <c:showCatName val="1"/>
              <c:showSerName val="0"/>
              <c:showPercent val="1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A3CA-44CD-9BD5-6569E21B09B4}"/>
                </c:ext>
              </c:extLst>
            </c:dLbl>
            <c:dLbl>
              <c:idx val="1"/>
              <c:layout>
                <c:manualLayout>
                  <c:x val="0.29370480048246755"/>
                  <c:y val="-8.2438411542004292E-2"/>
                </c:manualLayout>
              </c:layout>
              <c:spPr/>
              <c:txPr>
                <a:bodyPr/>
                <a:lstStyle/>
                <a:p>
                  <a:pPr>
                    <a:defRPr sz="1200" b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</a:defRPr>
                  </a:pPr>
                  <a:endParaRPr lang="es-MX"/>
                </a:p>
              </c:txPr>
              <c:showLegendKey val="0"/>
              <c:showVal val="1"/>
              <c:showCatName val="1"/>
              <c:showSerName val="0"/>
              <c:showPercent val="1"/>
              <c:showBubbleSize val="0"/>
              <c:separator>
</c:separator>
              <c:extLst>
                <c:ext xmlns:c15="http://schemas.microsoft.com/office/drawing/2012/chart" uri="{CE6537A1-D6FC-4f65-9D91-7224C49458BB}">
                  <c15:layout>
                    <c:manualLayout>
                      <c:w val="0.2286523246346463"/>
                      <c:h val="0.33510576921163987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3-A3CA-44CD-9BD5-6569E21B09B4}"/>
                </c:ext>
              </c:extLst>
            </c:dLbl>
            <c:dLbl>
              <c:idx val="2"/>
              <c:layout>
                <c:manualLayout>
                  <c:x val="0.1458007810191006"/>
                  <c:y val="-0.12946983540444379"/>
                </c:manualLayout>
              </c:layout>
              <c:tx>
                <c:rich>
                  <a:bodyPr/>
                  <a:lstStyle/>
                  <a:p>
                    <a:pPr>
                      <a:defRPr sz="1200" b="1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defRPr>
                    </a:pPr>
                    <a:r>
                      <a:rPr lang="es-MX" sz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rPr>
                      <a:t>VFR
2
1%</a:t>
                    </a:r>
                    <a:endParaRPr lang="es-MX" sz="1200" dirty="0"/>
                  </a:p>
                </c:rich>
              </c:tx>
              <c:spPr/>
              <c:showLegendKey val="0"/>
              <c:showVal val="1"/>
              <c:showCatName val="1"/>
              <c:showSerName val="0"/>
              <c:showPercent val="1"/>
              <c:showBubbleSize val="0"/>
              <c:separator>
</c:separator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4-A3CA-44CD-9BD5-6569E21B09B4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200" b="1">
                    <a:solidFill>
                      <a:schemeClr val="tx1">
                        <a:lumMod val="65000"/>
                        <a:lumOff val="35000"/>
                      </a:schemeClr>
                    </a:solidFill>
                  </a:defRPr>
                </a:pPr>
                <a:endParaRPr lang="es-MX"/>
              </a:p>
            </c:txPr>
            <c:showLegendKey val="0"/>
            <c:showVal val="1"/>
            <c:showCatName val="1"/>
            <c:showSerName val="0"/>
            <c:showPercent val="1"/>
            <c:showBubbleSize val="0"/>
            <c:separator>
</c:separator>
            <c:showLeaderLines val="0"/>
            <c:extLst>
              <c:ext xmlns:c15="http://schemas.microsoft.com/office/drawing/2012/chart" uri="{CE6537A1-D6FC-4f65-9D91-7224C49458BB}"/>
            </c:extLst>
          </c:dLbls>
          <c:cat>
            <c:strRef>
              <c:f>Hoja1!$A$2:$A$3</c:f>
              <c:strCache>
                <c:ptCount val="2"/>
                <c:pt idx="0">
                  <c:v>Fondo</c:v>
                </c:pt>
                <c:pt idx="1">
                  <c:v>Forma</c:v>
                </c:pt>
              </c:strCache>
            </c:strRef>
          </c:cat>
          <c:val>
            <c:numRef>
              <c:f>Hoja1!$B$2:$B$3</c:f>
              <c:numCache>
                <c:formatCode>General</c:formatCode>
                <c:ptCount val="2"/>
                <c:pt idx="0">
                  <c:v>303</c:v>
                </c:pt>
                <c:pt idx="1">
                  <c:v>63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A3CA-44CD-9BD5-6569E21B09B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205"/>
        <c:holeSize val="70"/>
      </c:doughnutChart>
    </c:plotArea>
    <c:plotVisOnly val="1"/>
    <c:dispBlanksAs val="gap"/>
    <c:showDLblsOverMax val="0"/>
  </c:chart>
  <c:txPr>
    <a:bodyPr/>
    <a:lstStyle/>
    <a:p>
      <a:pPr>
        <a:defRPr sz="1800"/>
      </a:pPr>
      <a:endParaRPr lang="es-MX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36968570315661581"/>
          <c:y val="6.5695771105224385E-2"/>
          <c:w val="0.55781126646568402"/>
          <c:h val="0.78444222699947297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Hoja1!$B$1</c:f>
              <c:strCache>
                <c:ptCount val="1"/>
                <c:pt idx="0">
                  <c:v>Acceso</c:v>
                </c:pt>
              </c:strCache>
            </c:strRef>
          </c:tx>
          <c:spPr>
            <a:solidFill>
              <a:schemeClr val="accent4">
                <a:lumMod val="75000"/>
              </a:schemeClr>
            </a:solidFill>
          </c:spPr>
          <c:invertIfNegative val="0"/>
          <c:dPt>
            <c:idx val="0"/>
            <c:invertIfNegative val="0"/>
            <c:bubble3D val="0"/>
            <c:spPr>
              <a:solidFill>
                <a:schemeClr val="accent4">
                  <a:lumMod val="40000"/>
                  <a:lumOff val="60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1-F9F1-4A1C-A745-B230F56B9D40}"/>
              </c:ext>
            </c:extLst>
          </c:dPt>
          <c:dPt>
            <c:idx val="1"/>
            <c:invertIfNegative val="0"/>
            <c:bubble3D val="0"/>
            <c:spPr>
              <a:solidFill>
                <a:schemeClr val="accent4">
                  <a:lumMod val="40000"/>
                  <a:lumOff val="60000"/>
                </a:schemeClr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3-F9F1-4A1C-A745-B230F56B9D40}"/>
              </c:ext>
            </c:extLst>
          </c:dPt>
          <c:dPt>
            <c:idx val="2"/>
            <c:invertIfNegative val="0"/>
            <c:bubble3D val="0"/>
            <c:spPr>
              <a:solidFill>
                <a:schemeClr val="accent4">
                  <a:lumMod val="40000"/>
                  <a:lumOff val="60000"/>
                </a:schemeClr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5-F9F1-4A1C-A745-B230F56B9D40}"/>
              </c:ext>
            </c:extLst>
          </c:dPt>
          <c:dPt>
            <c:idx val="3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7-F9F1-4A1C-A745-B230F56B9D40}"/>
              </c:ext>
            </c:extLst>
          </c:dPt>
          <c:dPt>
            <c:idx val="4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8-F9F1-4A1C-A745-B230F56B9D40}"/>
              </c:ext>
            </c:extLst>
          </c:dPt>
          <c:dLbls>
            <c:dLbl>
              <c:idx val="2"/>
              <c:spPr>
                <a:solidFill>
                  <a:schemeClr val="bg1"/>
                </a:solidFill>
                <a:ln>
                  <a:noFill/>
                </a:ln>
                <a:effectLst/>
              </c:spPr>
              <c:txPr>
                <a:bodyPr/>
                <a:lstStyle/>
                <a:p>
                  <a:pPr>
                    <a:defRPr sz="140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</a:defRPr>
                  </a:pPr>
                  <a:endParaRPr lang="es-MX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5-F9F1-4A1C-A745-B230F56B9D40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>
                    <a:solidFill>
                      <a:schemeClr val="tx1">
                        <a:lumMod val="65000"/>
                        <a:lumOff val="35000"/>
                      </a:schemeClr>
                    </a:solidFill>
                  </a:defRPr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Hoja1!$A$2:$A$8</c:f>
              <c:strCache>
                <c:ptCount val="7"/>
                <c:pt idx="0">
                  <c:v>Desechar</c:v>
                </c:pt>
                <c:pt idx="1">
                  <c:v>No presentado </c:v>
                </c:pt>
                <c:pt idx="2">
                  <c:v>Sobreseer</c:v>
                </c:pt>
                <c:pt idx="3">
                  <c:v>Revocar</c:v>
                </c:pt>
                <c:pt idx="4">
                  <c:v>Ordena </c:v>
                </c:pt>
                <c:pt idx="5">
                  <c:v>Modificar</c:v>
                </c:pt>
                <c:pt idx="6">
                  <c:v>Confirmar</c:v>
                </c:pt>
              </c:strCache>
            </c:strRef>
          </c:cat>
          <c:val>
            <c:numRef>
              <c:f>Hoja1!$B$2:$B$8</c:f>
              <c:numCache>
                <c:formatCode>General</c:formatCode>
                <c:ptCount val="7"/>
                <c:pt idx="0">
                  <c:v>12</c:v>
                </c:pt>
                <c:pt idx="1">
                  <c:v>1</c:v>
                </c:pt>
                <c:pt idx="2">
                  <c:v>50</c:v>
                </c:pt>
                <c:pt idx="3">
                  <c:v>95</c:v>
                </c:pt>
                <c:pt idx="4">
                  <c:v>35</c:v>
                </c:pt>
                <c:pt idx="5">
                  <c:v>124</c:v>
                </c:pt>
                <c:pt idx="6">
                  <c:v>49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9-F9F1-4A1C-A745-B230F56B9D4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-1625656272"/>
        <c:axId val="-1625651920"/>
      </c:barChart>
      <c:catAx>
        <c:axId val="-1625656272"/>
        <c:scaling>
          <c:orientation val="minMax"/>
        </c:scaling>
        <c:delete val="0"/>
        <c:axPos val="l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pPr>
            <a:endParaRPr lang="es-MX"/>
          </a:p>
        </c:txPr>
        <c:crossAx val="-1625651920"/>
        <c:crosses val="autoZero"/>
        <c:auto val="1"/>
        <c:lblAlgn val="ctr"/>
        <c:lblOffset val="100"/>
        <c:noMultiLvlLbl val="0"/>
      </c:catAx>
      <c:valAx>
        <c:axId val="-1625651920"/>
        <c:scaling>
          <c:orientation val="minMax"/>
          <c:max val="160"/>
        </c:scaling>
        <c:delete val="1"/>
        <c:axPos val="b"/>
        <c:numFmt formatCode="General" sourceLinked="1"/>
        <c:majorTickMark val="out"/>
        <c:minorTickMark val="none"/>
        <c:tickLblPos val="nextTo"/>
        <c:crossAx val="-1625656272"/>
        <c:crosses val="autoZero"/>
        <c:crossBetween val="between"/>
        <c:majorUnit val="160"/>
      </c:valAx>
      <c:spPr>
        <a:ln>
          <a:solidFill>
            <a:schemeClr val="tx1">
              <a:lumMod val="65000"/>
              <a:lumOff val="35000"/>
            </a:schemeClr>
          </a:solidFill>
        </a:ln>
      </c:spPr>
    </c:plotArea>
    <c:plotVisOnly val="1"/>
    <c:dispBlanksAs val="gap"/>
    <c:showDLblsOverMax val="0"/>
  </c:chart>
  <c:txPr>
    <a:bodyPr/>
    <a:lstStyle/>
    <a:p>
      <a:pPr>
        <a:defRPr sz="1800"/>
      </a:pPr>
      <a:endParaRPr lang="es-MX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7815459431789102"/>
          <c:y val="0.10463275550577403"/>
          <c:w val="0.54201671133197948"/>
          <c:h val="0.78456550866298291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Hoja1!$B$1</c:f>
              <c:strCache>
                <c:ptCount val="1"/>
                <c:pt idx="0">
                  <c:v>Datos</c:v>
                </c:pt>
              </c:strCache>
            </c:strRef>
          </c:tx>
          <c:spPr>
            <a:solidFill>
              <a:schemeClr val="accent4">
                <a:lumMod val="75000"/>
              </a:schemeClr>
            </a:solidFill>
          </c:spPr>
          <c:invertIfNegative val="0"/>
          <c:dPt>
            <c:idx val="0"/>
            <c:invertIfNegative val="0"/>
            <c:bubble3D val="0"/>
            <c:spPr>
              <a:solidFill>
                <a:schemeClr val="accent4">
                  <a:lumMod val="40000"/>
                  <a:lumOff val="60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1-9A76-4106-838A-0DD02CDB6A94}"/>
              </c:ext>
            </c:extLst>
          </c:dPt>
          <c:dPt>
            <c:idx val="1"/>
            <c:invertIfNegative val="0"/>
            <c:bubble3D val="0"/>
            <c:spPr>
              <a:solidFill>
                <a:schemeClr val="accent4">
                  <a:lumMod val="40000"/>
                  <a:lumOff val="60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3-9A76-4106-838A-0DD02CDB6A94}"/>
              </c:ext>
            </c:extLst>
          </c:dPt>
          <c:dPt>
            <c:idx val="2"/>
            <c:invertIfNegative val="0"/>
            <c:bubble3D val="0"/>
            <c:spPr>
              <a:solidFill>
                <a:schemeClr val="accent4">
                  <a:lumMod val="75000"/>
                </a:schemeClr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5-9A76-4106-838A-0DD02CDB6A94}"/>
              </c:ext>
            </c:extLst>
          </c:dPt>
          <c:dPt>
            <c:idx val="3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7-9A76-4106-838A-0DD02CDB6A94}"/>
              </c:ext>
            </c:extLst>
          </c:dPt>
          <c:dPt>
            <c:idx val="4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9-9A76-4106-838A-0DD02CDB6A94}"/>
              </c:ext>
            </c:extLst>
          </c:dPt>
          <c:dPt>
            <c:idx val="5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B-9A76-4106-838A-0DD02CDB6A94}"/>
              </c:ext>
            </c:extLst>
          </c:dPt>
          <c:dPt>
            <c:idx val="6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D-9A76-4106-838A-0DD02CDB6A94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>
                    <a:solidFill>
                      <a:schemeClr val="tx1">
                        <a:lumMod val="65000"/>
                        <a:lumOff val="35000"/>
                      </a:schemeClr>
                    </a:solidFill>
                  </a:defRPr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Hoja1!$A$2:$A$7</c:f>
              <c:strCache>
                <c:ptCount val="6"/>
                <c:pt idx="0">
                  <c:v>Desechar</c:v>
                </c:pt>
                <c:pt idx="1">
                  <c:v>Sobreseer</c:v>
                </c:pt>
                <c:pt idx="2">
                  <c:v>Revocar</c:v>
                </c:pt>
                <c:pt idx="3">
                  <c:v>Ordena</c:v>
                </c:pt>
                <c:pt idx="4">
                  <c:v>Modificar</c:v>
                </c:pt>
                <c:pt idx="5">
                  <c:v>Confirmar</c:v>
                </c:pt>
              </c:strCache>
            </c:strRef>
          </c:cat>
          <c:val>
            <c:numRef>
              <c:f>Hoja1!$B$2:$B$7</c:f>
              <c:numCache>
                <c:formatCode>General</c:formatCode>
                <c:ptCount val="6"/>
                <c:pt idx="0">
                  <c:v>20</c:v>
                </c:pt>
                <c:pt idx="1">
                  <c:v>1</c:v>
                </c:pt>
                <c:pt idx="2">
                  <c:v>8</c:v>
                </c:pt>
                <c:pt idx="3">
                  <c:v>3</c:v>
                </c:pt>
                <c:pt idx="4">
                  <c:v>22</c:v>
                </c:pt>
                <c:pt idx="5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E-9A76-4106-838A-0DD02CDB6A9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-1625654640"/>
        <c:axId val="-1625653008"/>
      </c:barChart>
      <c:catAx>
        <c:axId val="-1625654640"/>
        <c:scaling>
          <c:orientation val="minMax"/>
        </c:scaling>
        <c:delete val="0"/>
        <c:axPos val="l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pPr>
            <a:endParaRPr lang="es-MX"/>
          </a:p>
        </c:txPr>
        <c:crossAx val="-1625653008"/>
        <c:crosses val="autoZero"/>
        <c:auto val="1"/>
        <c:lblAlgn val="ctr"/>
        <c:lblOffset val="100"/>
        <c:noMultiLvlLbl val="0"/>
      </c:catAx>
      <c:valAx>
        <c:axId val="-1625653008"/>
        <c:scaling>
          <c:orientation val="minMax"/>
          <c:max val="60"/>
        </c:scaling>
        <c:delete val="1"/>
        <c:axPos val="b"/>
        <c:numFmt formatCode="General" sourceLinked="1"/>
        <c:majorTickMark val="out"/>
        <c:minorTickMark val="none"/>
        <c:tickLblPos val="nextTo"/>
        <c:crossAx val="-1625654640"/>
        <c:crosses val="autoZero"/>
        <c:crossBetween val="between"/>
        <c:majorUnit val="60"/>
      </c:valAx>
      <c:spPr>
        <a:ln>
          <a:solidFill>
            <a:schemeClr val="tx1">
              <a:lumMod val="65000"/>
              <a:lumOff val="35000"/>
            </a:schemeClr>
          </a:solidFill>
        </a:ln>
      </c:spPr>
    </c:plotArea>
    <c:plotVisOnly val="1"/>
    <c:dispBlanksAs val="gap"/>
    <c:showDLblsOverMax val="0"/>
  </c:chart>
  <c:txPr>
    <a:bodyPr/>
    <a:lstStyle/>
    <a:p>
      <a:pPr>
        <a:defRPr sz="1800"/>
      </a:pPr>
      <a:endParaRPr lang="es-MX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6"/>
    </mc:Choice>
    <mc:Fallback>
      <c:style val="6"/>
    </mc:Fallback>
  </mc:AlternateContent>
  <c:chart>
    <c:autoTitleDeleted val="1"/>
    <c:plotArea>
      <c:layout>
        <c:manualLayout>
          <c:layoutTarget val="inner"/>
          <c:xMode val="edge"/>
          <c:yMode val="edge"/>
          <c:x val="0.31588135963908426"/>
          <c:y val="0.12025341934726093"/>
          <c:w val="0.3964871604100117"/>
          <c:h val="0.73603752902112995"/>
        </c:manualLayout>
      </c:layout>
      <c:doughnutChart>
        <c:varyColors val="1"/>
        <c:ser>
          <c:idx val="0"/>
          <c:order val="0"/>
          <c:tx>
            <c:strRef>
              <c:f>Hoja1!$B$1</c:f>
              <c:strCache>
                <c:ptCount val="1"/>
                <c:pt idx="0">
                  <c:v>Recurso</c:v>
                </c:pt>
              </c:strCache>
            </c:strRef>
          </c:tx>
          <c:dPt>
            <c:idx val="0"/>
            <c:bubble3D val="0"/>
            <c:spPr>
              <a:solidFill>
                <a:schemeClr val="accent4">
                  <a:lumMod val="75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1-5AA1-4129-A480-7025E0275E44}"/>
              </c:ext>
            </c:extLst>
          </c:dPt>
          <c:dPt>
            <c:idx val="1"/>
            <c:bubble3D val="0"/>
            <c:spPr>
              <a:solidFill>
                <a:schemeClr val="accent4">
                  <a:lumMod val="40000"/>
                  <a:lumOff val="60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3-5AA1-4129-A480-7025E0275E44}"/>
              </c:ext>
            </c:extLst>
          </c:dPt>
          <c:dLbls>
            <c:dLbl>
              <c:idx val="0"/>
              <c:layout>
                <c:manualLayout>
                  <c:x val="-0.26894985529802501"/>
                  <c:y val="8.5572365034116499E-2"/>
                </c:manualLayout>
              </c:layout>
              <c:spPr/>
              <c:txPr>
                <a:bodyPr/>
                <a:lstStyle/>
                <a:p>
                  <a:pPr>
                    <a:defRPr sz="1200" b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</a:defRPr>
                  </a:pPr>
                  <a:endParaRPr lang="es-MX"/>
                </a:p>
              </c:txPr>
              <c:showLegendKey val="0"/>
              <c:showVal val="1"/>
              <c:showCatName val="1"/>
              <c:showSerName val="0"/>
              <c:showPercent val="1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5AA1-4129-A480-7025E0275E44}"/>
                </c:ext>
              </c:extLst>
            </c:dLbl>
            <c:dLbl>
              <c:idx val="1"/>
              <c:layout>
                <c:manualLayout>
                  <c:x val="0.27721032902533416"/>
                  <c:y val="1.7323713994376353E-2"/>
                </c:manualLayout>
              </c:layout>
              <c:spPr/>
              <c:txPr>
                <a:bodyPr/>
                <a:lstStyle/>
                <a:p>
                  <a:pPr>
                    <a:defRPr sz="1200" b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</a:defRPr>
                  </a:pPr>
                  <a:endParaRPr lang="es-MX"/>
                </a:p>
              </c:txPr>
              <c:showLegendKey val="0"/>
              <c:showVal val="1"/>
              <c:showCatName val="1"/>
              <c:showSerName val="0"/>
              <c:showPercent val="1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5AA1-4129-A480-7025E0275E44}"/>
                </c:ext>
              </c:extLst>
            </c:dLbl>
            <c:dLbl>
              <c:idx val="2"/>
              <c:layout>
                <c:manualLayout>
                  <c:x val="0.1458007810191006"/>
                  <c:y val="-0.12946983540444379"/>
                </c:manualLayout>
              </c:layout>
              <c:tx>
                <c:rich>
                  <a:bodyPr/>
                  <a:lstStyle/>
                  <a:p>
                    <a:pPr>
                      <a:defRPr sz="1200" b="1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defRPr>
                    </a:pPr>
                    <a:r>
                      <a:rPr lang="es-MX" sz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rPr>
                      <a:t>VFR
2
1%</a:t>
                    </a:r>
                    <a:endParaRPr lang="es-MX" sz="1200" dirty="0"/>
                  </a:p>
                </c:rich>
              </c:tx>
              <c:spPr/>
              <c:showLegendKey val="0"/>
              <c:showVal val="1"/>
              <c:showCatName val="1"/>
              <c:showSerName val="0"/>
              <c:showPercent val="1"/>
              <c:showBubbleSize val="0"/>
              <c:separator>
</c:separator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4-5AA1-4129-A480-7025E0275E44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200" b="1">
                    <a:solidFill>
                      <a:schemeClr val="tx1">
                        <a:lumMod val="65000"/>
                        <a:lumOff val="35000"/>
                      </a:schemeClr>
                    </a:solidFill>
                  </a:defRPr>
                </a:pPr>
                <a:endParaRPr lang="es-MX"/>
              </a:p>
            </c:txPr>
            <c:showLegendKey val="0"/>
            <c:showVal val="1"/>
            <c:showCatName val="1"/>
            <c:showSerName val="0"/>
            <c:showPercent val="1"/>
            <c:showBubbleSize val="0"/>
            <c:separator>
</c:separator>
            <c:showLeaderLines val="0"/>
            <c:extLst>
              <c:ext xmlns:c15="http://schemas.microsoft.com/office/drawing/2012/chart" uri="{CE6537A1-D6FC-4f65-9D91-7224C49458BB}"/>
            </c:extLst>
          </c:dLbls>
          <c:cat>
            <c:strRef>
              <c:f>Hoja1!$A$2:$A$3</c:f>
              <c:strCache>
                <c:ptCount val="2"/>
                <c:pt idx="0">
                  <c:v>Fondo</c:v>
                </c:pt>
                <c:pt idx="1">
                  <c:v>Forma</c:v>
                </c:pt>
              </c:strCache>
            </c:strRef>
          </c:cat>
          <c:val>
            <c:numRef>
              <c:f>Hoja1!$B$2:$B$3</c:f>
              <c:numCache>
                <c:formatCode>General</c:formatCode>
                <c:ptCount val="2"/>
                <c:pt idx="0">
                  <c:v>35</c:v>
                </c:pt>
                <c:pt idx="1">
                  <c:v>21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5AA1-4129-A480-7025E0275E4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245"/>
        <c:holeSize val="70"/>
      </c:doughnutChart>
    </c:plotArea>
    <c:plotVisOnly val="1"/>
    <c:dispBlanksAs val="gap"/>
    <c:showDLblsOverMax val="0"/>
  </c:chart>
  <c:txPr>
    <a:bodyPr/>
    <a:lstStyle/>
    <a:p>
      <a:pPr>
        <a:defRPr sz="1800"/>
      </a:pPr>
      <a:endParaRPr lang="es-MX"/>
    </a:p>
  </c:tx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55873598887149611"/>
          <c:y val="5.0511931210988369E-2"/>
          <c:w val="0.37649030082282942"/>
          <c:h val="0.87345390473073892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Hoja1!$B$1</c:f>
              <c:strCache>
                <c:ptCount val="1"/>
                <c:pt idx="0">
                  <c:v>Acceso</c:v>
                </c:pt>
              </c:strCache>
            </c:strRef>
          </c:tx>
          <c:spPr>
            <a:solidFill>
              <a:schemeClr val="accent4">
                <a:lumMod val="75000"/>
              </a:schemeClr>
            </a:solidFill>
          </c:spPr>
          <c:invertIfNegative val="0"/>
          <c:dPt>
            <c:idx val="0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0-7AE7-4F68-9A12-BAA5F71277B1}"/>
              </c:ext>
            </c:extLst>
          </c:dPt>
          <c:dPt>
            <c:idx val="1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1-7AE7-4F68-9A12-BAA5F71277B1}"/>
              </c:ext>
            </c:extLst>
          </c:dPt>
          <c:dPt>
            <c:idx val="2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2-7AE7-4F68-9A12-BAA5F71277B1}"/>
              </c:ext>
            </c:extLst>
          </c:dPt>
          <c:dPt>
            <c:idx val="3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3-7AE7-4F68-9A12-BAA5F71277B1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400">
                    <a:solidFill>
                      <a:schemeClr val="tx1">
                        <a:lumMod val="65000"/>
                        <a:lumOff val="35000"/>
                      </a:schemeClr>
                    </a:solidFill>
                  </a:defRPr>
                </a:pPr>
                <a:endParaRPr lang="es-MX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strRef>
              <c:f>Hoja1!$A$2:$A$8</c:f>
              <c:strCache>
                <c:ptCount val="7"/>
                <c:pt idx="0">
                  <c:v>Rosendoevgueni Monterrey Chepov</c:v>
                </c:pt>
                <c:pt idx="1">
                  <c:v>Oscar Mauricio Guerra Ford</c:v>
                </c:pt>
                <c:pt idx="2">
                  <c:v>Norma Julieta del Rio Venegas</c:v>
                </c:pt>
                <c:pt idx="3">
                  <c:v>Josefina Román Vergara</c:v>
                </c:pt>
                <c:pt idx="4">
                  <c:v>Francisco Javier Acuña Llamas</c:v>
                </c:pt>
                <c:pt idx="5">
                  <c:v>Adrián Alcalá Méndez</c:v>
                </c:pt>
                <c:pt idx="6">
                  <c:v>Blanca Lilia Ibarra Cadena </c:v>
                </c:pt>
              </c:strCache>
            </c:strRef>
          </c:cat>
          <c:val>
            <c:numRef>
              <c:f>Hoja1!$B$2:$B$8</c:f>
              <c:numCache>
                <c:formatCode>General</c:formatCode>
                <c:ptCount val="7"/>
                <c:pt idx="0">
                  <c:v>61</c:v>
                </c:pt>
                <c:pt idx="1">
                  <c:v>48</c:v>
                </c:pt>
                <c:pt idx="2">
                  <c:v>41</c:v>
                </c:pt>
                <c:pt idx="3">
                  <c:v>46</c:v>
                </c:pt>
                <c:pt idx="4">
                  <c:v>47</c:v>
                </c:pt>
                <c:pt idx="5">
                  <c:v>20</c:v>
                </c:pt>
                <c:pt idx="6">
                  <c:v>40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7AE7-4F68-9A12-BAA5F71277B1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50"/>
        <c:axId val="-1625648112"/>
        <c:axId val="-1772563776"/>
      </c:barChart>
      <c:catAx>
        <c:axId val="-1625648112"/>
        <c:scaling>
          <c:orientation val="minMax"/>
        </c:scaling>
        <c:delete val="0"/>
        <c:axPos val="l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200" b="0" spc="0">
                <a:solidFill>
                  <a:schemeClr val="tx1">
                    <a:lumMod val="65000"/>
                    <a:lumOff val="35000"/>
                  </a:schemeClr>
                </a:solidFill>
              </a:defRPr>
            </a:pPr>
            <a:endParaRPr lang="es-MX"/>
          </a:p>
        </c:txPr>
        <c:crossAx val="-1772563776"/>
        <c:crossesAt val="0"/>
        <c:auto val="1"/>
        <c:lblAlgn val="ctr"/>
        <c:lblOffset val="100"/>
        <c:noMultiLvlLbl val="0"/>
      </c:catAx>
      <c:valAx>
        <c:axId val="-1772563776"/>
        <c:scaling>
          <c:orientation val="minMax"/>
          <c:max val="190"/>
        </c:scaling>
        <c:delete val="1"/>
        <c:axPos val="b"/>
        <c:numFmt formatCode="General" sourceLinked="1"/>
        <c:majorTickMark val="out"/>
        <c:minorTickMark val="none"/>
        <c:tickLblPos val="nextTo"/>
        <c:crossAx val="-1625648112"/>
        <c:crosses val="autoZero"/>
        <c:crossBetween val="between"/>
        <c:majorUnit val="190"/>
      </c:valAx>
      <c:spPr>
        <a:ln>
          <a:solidFill>
            <a:schemeClr val="tx1">
              <a:lumMod val="65000"/>
              <a:lumOff val="35000"/>
            </a:schemeClr>
          </a:solidFill>
        </a:ln>
      </c:spPr>
    </c:plotArea>
    <c:plotVisOnly val="1"/>
    <c:dispBlanksAs val="gap"/>
    <c:showDLblsOverMax val="0"/>
  </c:chart>
  <c:txPr>
    <a:bodyPr/>
    <a:lstStyle/>
    <a:p>
      <a:pPr>
        <a:defRPr sz="1800"/>
      </a:pPr>
      <a:endParaRPr lang="es-MX"/>
    </a:p>
  </c:txPr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47485929520393672"/>
          <c:y val="0"/>
          <c:w val="0.44503840415866269"/>
          <c:h val="0.92999144813215739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Hoja1!$B$1</c:f>
              <c:strCache>
                <c:ptCount val="1"/>
                <c:pt idx="0">
                  <c:v>Acceso</c:v>
                </c:pt>
              </c:strCache>
            </c:strRef>
          </c:tx>
          <c:spPr>
            <a:solidFill>
              <a:schemeClr val="accent4">
                <a:lumMod val="40000"/>
                <a:lumOff val="60000"/>
              </a:schemeClr>
            </a:solidFill>
          </c:spPr>
          <c:invertIfNegative val="0"/>
          <c:dPt>
            <c:idx val="0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0-655B-4707-9977-44543000F090}"/>
              </c:ext>
            </c:extLst>
          </c:dPt>
          <c:dPt>
            <c:idx val="1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1-655B-4707-9977-44543000F090}"/>
              </c:ext>
            </c:extLst>
          </c:dPt>
          <c:dPt>
            <c:idx val="2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2-655B-4707-9977-44543000F090}"/>
              </c:ext>
            </c:extLst>
          </c:dPt>
          <c:dPt>
            <c:idx val="3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3-655B-4707-9977-44543000F090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>
                    <a:solidFill>
                      <a:schemeClr val="tx1">
                        <a:lumMod val="65000"/>
                        <a:lumOff val="35000"/>
                      </a:schemeClr>
                    </a:solidFill>
                  </a:defRPr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Hoja1!$A$2:$A$8</c:f>
              <c:strCache>
                <c:ptCount val="7"/>
                <c:pt idx="0">
                  <c:v>Rosendoevgueni Monterrey Chepov</c:v>
                </c:pt>
                <c:pt idx="1">
                  <c:v>Oscar Mauricio Guerra Ford</c:v>
                </c:pt>
                <c:pt idx="2">
                  <c:v>Norma Julieta del Rio Venegas</c:v>
                </c:pt>
                <c:pt idx="3">
                  <c:v>Josefina Román Vergara</c:v>
                </c:pt>
                <c:pt idx="4">
                  <c:v>Francisco Javier Acuña Llamas</c:v>
                </c:pt>
                <c:pt idx="5">
                  <c:v>Adrián Alcalá Méndez</c:v>
                </c:pt>
                <c:pt idx="6">
                  <c:v>Blanca Lilia Ibarra Cadena</c:v>
                </c:pt>
              </c:strCache>
            </c:strRef>
          </c:cat>
          <c:val>
            <c:numRef>
              <c:f>Hoja1!$B$2:$B$8</c:f>
              <c:numCache>
                <c:formatCode>General</c:formatCode>
                <c:ptCount val="7"/>
                <c:pt idx="0">
                  <c:v>11</c:v>
                </c:pt>
                <c:pt idx="1">
                  <c:v>14</c:v>
                </c:pt>
                <c:pt idx="2">
                  <c:v>5</c:v>
                </c:pt>
                <c:pt idx="3">
                  <c:v>7</c:v>
                </c:pt>
                <c:pt idx="4">
                  <c:v>13</c:v>
                </c:pt>
                <c:pt idx="5">
                  <c:v>3</c:v>
                </c:pt>
                <c:pt idx="6">
                  <c:v>10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655B-4707-9977-44543000F09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-1772575200"/>
        <c:axId val="-1956686752"/>
      </c:barChart>
      <c:catAx>
        <c:axId val="-1772575200"/>
        <c:scaling>
          <c:orientation val="minMax"/>
        </c:scaling>
        <c:delete val="0"/>
        <c:axPos val="l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200" b="0" spc="0">
                <a:solidFill>
                  <a:schemeClr val="tx1">
                    <a:lumMod val="65000"/>
                    <a:lumOff val="35000"/>
                  </a:schemeClr>
                </a:solidFill>
              </a:defRPr>
            </a:pPr>
            <a:endParaRPr lang="es-MX"/>
          </a:p>
        </c:txPr>
        <c:crossAx val="-1956686752"/>
        <c:crossesAt val="0"/>
        <c:auto val="1"/>
        <c:lblAlgn val="ctr"/>
        <c:lblOffset val="100"/>
        <c:noMultiLvlLbl val="0"/>
      </c:catAx>
      <c:valAx>
        <c:axId val="-1956686752"/>
        <c:scaling>
          <c:orientation val="minMax"/>
          <c:max val="40"/>
        </c:scaling>
        <c:delete val="1"/>
        <c:axPos val="b"/>
        <c:numFmt formatCode="General" sourceLinked="1"/>
        <c:majorTickMark val="out"/>
        <c:minorTickMark val="none"/>
        <c:tickLblPos val="nextTo"/>
        <c:crossAx val="-1772575200"/>
        <c:crosses val="autoZero"/>
        <c:crossBetween val="between"/>
        <c:majorUnit val="40"/>
      </c:valAx>
      <c:spPr>
        <a:ln>
          <a:solidFill>
            <a:schemeClr val="tx1">
              <a:lumMod val="65000"/>
              <a:lumOff val="35000"/>
            </a:schemeClr>
          </a:solidFill>
        </a:ln>
      </c:spPr>
    </c:plotArea>
    <c:plotVisOnly val="1"/>
    <c:dispBlanksAs val="gap"/>
    <c:showDLblsOverMax val="0"/>
  </c:chart>
  <c:txPr>
    <a:bodyPr/>
    <a:lstStyle/>
    <a:p>
      <a:pPr>
        <a:defRPr sz="1800"/>
      </a:pPr>
      <a:endParaRPr lang="es-MX"/>
    </a:p>
  </c:txPr>
  <c:externalData r:id="rId1">
    <c:autoUpdate val="0"/>
  </c:externalData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0.43147</cdr:x>
      <cdr:y>0.39778</cdr:y>
    </cdr:from>
    <cdr:to>
      <cdr:x>0.59925</cdr:x>
      <cdr:y>0.59678</cdr:y>
    </cdr:to>
    <cdr:sp macro="" textlink="">
      <cdr:nvSpPr>
        <cdr:cNvPr id="3" name="12 CuadroTexto">
          <a:extLst xmlns:a="http://schemas.openxmlformats.org/drawingml/2006/main">
            <a:ext uri="{FF2B5EF4-FFF2-40B4-BE49-F238E27FC236}">
              <a16:creationId xmlns:a16="http://schemas.microsoft.com/office/drawing/2014/main" id="{63E131F3-8B1F-457C-A6AD-F3566AE1CB94}"/>
            </a:ext>
          </a:extLst>
        </cdr:cNvPr>
        <cdr:cNvSpPr txBox="1"/>
      </cdr:nvSpPr>
      <cdr:spPr>
        <a:xfrm xmlns:a="http://schemas.openxmlformats.org/drawingml/2006/main">
          <a:off x="1610438" y="799779"/>
          <a:ext cx="626235" cy="400110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defPPr>
            <a:defRPr lang="en-US"/>
          </a:defPPr>
          <a:lvl1pPr marL="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es-MX" sz="2000" b="1" dirty="0">
              <a:solidFill>
                <a:schemeClr val="tx1">
                  <a:lumMod val="65000"/>
                  <a:lumOff val="35000"/>
                </a:schemeClr>
              </a:solidFill>
            </a:rPr>
            <a:t>9</a:t>
          </a:r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0.42635</cdr:x>
      <cdr:y>0.37937</cdr:y>
    </cdr:from>
    <cdr:to>
      <cdr:x>0.59109</cdr:x>
      <cdr:y>0.57836</cdr:y>
    </cdr:to>
    <cdr:sp macro="" textlink="">
      <cdr:nvSpPr>
        <cdr:cNvPr id="2" name="13 CuadroTexto"/>
        <cdr:cNvSpPr txBox="1"/>
      </cdr:nvSpPr>
      <cdr:spPr>
        <a:xfrm xmlns:a="http://schemas.openxmlformats.org/drawingml/2006/main">
          <a:off x="1591358" y="762756"/>
          <a:ext cx="614889" cy="400090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defPPr>
            <a:defRPr lang="en-US"/>
          </a:defPPr>
          <a:lvl1pPr marL="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es-MX" sz="2000" b="1" dirty="0">
              <a:solidFill>
                <a:schemeClr val="tx1">
                  <a:lumMod val="65000"/>
                  <a:lumOff val="35000"/>
                </a:schemeClr>
              </a:solidFill>
            </a:rPr>
            <a:t>2</a:t>
          </a:r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0.42635</cdr:x>
      <cdr:y>0.37937</cdr:y>
    </cdr:from>
    <cdr:to>
      <cdr:x>0.59109</cdr:x>
      <cdr:y>0.57836</cdr:y>
    </cdr:to>
    <cdr:sp macro="" textlink="">
      <cdr:nvSpPr>
        <cdr:cNvPr id="2" name="13 CuadroTexto"/>
        <cdr:cNvSpPr txBox="1"/>
      </cdr:nvSpPr>
      <cdr:spPr>
        <a:xfrm xmlns:a="http://schemas.openxmlformats.org/drawingml/2006/main">
          <a:off x="1591358" y="762756"/>
          <a:ext cx="614889" cy="400090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defPPr>
            <a:defRPr lang="en-US"/>
          </a:defPPr>
          <a:lvl1pPr marL="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es-MX" sz="2000" b="1" dirty="0">
              <a:solidFill>
                <a:schemeClr val="tx1">
                  <a:lumMod val="65000"/>
                  <a:lumOff val="35000"/>
                </a:schemeClr>
              </a:solidFill>
            </a:rPr>
            <a:t>10</a:t>
          </a:r>
        </a:p>
      </cdr:txBody>
    </cdr:sp>
  </cdr:relSizeAnchor>
</c:userShapes>
</file>

<file path=ppt/drawings/drawing4.xml><?xml version="1.0" encoding="utf-8"?>
<c:userShapes xmlns:c="http://schemas.openxmlformats.org/drawingml/2006/chart">
  <cdr:relSizeAnchor xmlns:cdr="http://schemas.openxmlformats.org/drawingml/2006/chartDrawing">
    <cdr:from>
      <cdr:x>0.4331</cdr:x>
      <cdr:y>0.41901</cdr:y>
    </cdr:from>
    <cdr:to>
      <cdr:x>0.60088</cdr:x>
      <cdr:y>0.61801</cdr:y>
    </cdr:to>
    <cdr:sp macro="" textlink="">
      <cdr:nvSpPr>
        <cdr:cNvPr id="3" name="12 CuadroTexto">
          <a:extLst xmlns:a="http://schemas.openxmlformats.org/drawingml/2006/main">
            <a:ext uri="{FF2B5EF4-FFF2-40B4-BE49-F238E27FC236}">
              <a16:creationId xmlns:a16="http://schemas.microsoft.com/office/drawing/2014/main" id="{63E131F3-8B1F-457C-A6AD-F3566AE1CB94}"/>
            </a:ext>
          </a:extLst>
        </cdr:cNvPr>
        <cdr:cNvSpPr txBox="1"/>
      </cdr:nvSpPr>
      <cdr:spPr>
        <a:xfrm xmlns:a="http://schemas.openxmlformats.org/drawingml/2006/main">
          <a:off x="1616540" y="842461"/>
          <a:ext cx="626235" cy="400110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defPPr>
            <a:defRPr lang="en-US"/>
          </a:defPPr>
          <a:lvl1pPr marL="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es-MX" sz="2000" b="1" dirty="0">
              <a:solidFill>
                <a:schemeClr val="tx1">
                  <a:lumMod val="65000"/>
                  <a:lumOff val="35000"/>
                </a:schemeClr>
              </a:solidFill>
            </a:rPr>
            <a:t>11</a:t>
          </a:r>
        </a:p>
      </cdr:txBody>
    </cdr:sp>
  </cdr:relSizeAnchor>
</c:userShapes>
</file>

<file path=ppt/drawings/drawing5.xml><?xml version="1.0" encoding="utf-8"?>
<c:userShapes xmlns:c="http://schemas.openxmlformats.org/drawingml/2006/chart">
  <cdr:relSizeAnchor xmlns:cdr="http://schemas.openxmlformats.org/drawingml/2006/chartDrawing">
    <cdr:from>
      <cdr:x>0.4331</cdr:x>
      <cdr:y>0.41901</cdr:y>
    </cdr:from>
    <cdr:to>
      <cdr:x>0.60088</cdr:x>
      <cdr:y>0.61801</cdr:y>
    </cdr:to>
    <cdr:sp macro="" textlink="">
      <cdr:nvSpPr>
        <cdr:cNvPr id="3" name="12 CuadroTexto">
          <a:extLst xmlns:a="http://schemas.openxmlformats.org/drawingml/2006/main">
            <a:ext uri="{FF2B5EF4-FFF2-40B4-BE49-F238E27FC236}">
              <a16:creationId xmlns:a16="http://schemas.microsoft.com/office/drawing/2014/main" id="{63E131F3-8B1F-457C-A6AD-F3566AE1CB94}"/>
            </a:ext>
          </a:extLst>
        </cdr:cNvPr>
        <cdr:cNvSpPr txBox="1"/>
      </cdr:nvSpPr>
      <cdr:spPr>
        <a:xfrm xmlns:a="http://schemas.openxmlformats.org/drawingml/2006/main">
          <a:off x="1616540" y="842461"/>
          <a:ext cx="626235" cy="400110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defPPr>
            <a:defRPr lang="en-US"/>
          </a:defPPr>
          <a:lvl1pPr marL="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es-MX" sz="2000" b="1" dirty="0">
              <a:solidFill>
                <a:schemeClr val="tx1">
                  <a:lumMod val="65000"/>
                  <a:lumOff val="35000"/>
                </a:schemeClr>
              </a:solidFill>
            </a:rPr>
            <a:t>10</a:t>
          </a:r>
        </a:p>
      </cdr:txBody>
    </cdr:sp>
  </cdr:relSizeAnchor>
</c:userShapes>
</file>

<file path=ppt/drawings/drawing6.xml><?xml version="1.0" encoding="utf-8"?>
<c:userShapes xmlns:c="http://schemas.openxmlformats.org/drawingml/2006/chart">
  <cdr:relSizeAnchor xmlns:cdr="http://schemas.openxmlformats.org/drawingml/2006/chartDrawing">
    <cdr:from>
      <cdr:x>0.42635</cdr:x>
      <cdr:y>0.37937</cdr:y>
    </cdr:from>
    <cdr:to>
      <cdr:x>0.59109</cdr:x>
      <cdr:y>0.57836</cdr:y>
    </cdr:to>
    <cdr:sp macro="" textlink="">
      <cdr:nvSpPr>
        <cdr:cNvPr id="2" name="13 CuadroTexto"/>
        <cdr:cNvSpPr txBox="1"/>
      </cdr:nvSpPr>
      <cdr:spPr>
        <a:xfrm xmlns:a="http://schemas.openxmlformats.org/drawingml/2006/main">
          <a:off x="1591358" y="762756"/>
          <a:ext cx="614889" cy="400090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defPPr>
            <a:defRPr lang="en-US"/>
          </a:defPPr>
          <a:lvl1pPr marL="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es-MX" sz="2000" b="1" dirty="0">
              <a:solidFill>
                <a:schemeClr val="tx1">
                  <a:lumMod val="65000"/>
                  <a:lumOff val="35000"/>
                </a:schemeClr>
              </a:solidFill>
            </a:rPr>
            <a:t>5</a:t>
          </a:r>
        </a:p>
      </cdr:txBody>
    </cdr:sp>
  </cdr:relSizeAnchor>
</c:userShapes>
</file>

<file path=ppt/drawings/drawing7.xml><?xml version="1.0" encoding="utf-8"?>
<c:userShapes xmlns:c="http://schemas.openxmlformats.org/drawingml/2006/chart">
  <cdr:relSizeAnchor xmlns:cdr="http://schemas.openxmlformats.org/drawingml/2006/chartDrawing">
    <cdr:from>
      <cdr:x>0.42635</cdr:x>
      <cdr:y>0.37937</cdr:y>
    </cdr:from>
    <cdr:to>
      <cdr:x>0.59109</cdr:x>
      <cdr:y>0.57836</cdr:y>
    </cdr:to>
    <cdr:sp macro="" textlink="">
      <cdr:nvSpPr>
        <cdr:cNvPr id="2" name="13 CuadroTexto"/>
        <cdr:cNvSpPr txBox="1"/>
      </cdr:nvSpPr>
      <cdr:spPr>
        <a:xfrm xmlns:a="http://schemas.openxmlformats.org/drawingml/2006/main">
          <a:off x="1591358" y="762756"/>
          <a:ext cx="614889" cy="400090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defPPr>
            <a:defRPr lang="en-US"/>
          </a:defPPr>
          <a:lvl1pPr marL="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es-MX" sz="2000" b="1" dirty="0">
              <a:solidFill>
                <a:schemeClr val="tx1">
                  <a:lumMod val="65000"/>
                  <a:lumOff val="35000"/>
                </a:schemeClr>
              </a:solidFill>
            </a:rPr>
            <a:t>9</a:t>
          </a:r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>
            <a:extLst>
              <a:ext uri="{FF2B5EF4-FFF2-40B4-BE49-F238E27FC236}">
                <a16:creationId xmlns:a16="http://schemas.microsoft.com/office/drawing/2014/main" id="{C2528901-B13B-784C-A771-C2F1CFB0575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3170238" cy="4810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2A56B76D-5124-4544-AEDB-0E48A6EDED08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4143375" y="0"/>
            <a:ext cx="3170238" cy="4810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0E3E6AB-45A7-C84D-8DD4-D8E8A52B383B}" type="datetimeFigureOut">
              <a:rPr lang="es-MX" smtClean="0"/>
              <a:t>08/02/2021</a:t>
            </a:fld>
            <a:endParaRPr lang="es-MX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AC00FF17-2460-5F43-8C38-4265A45FCAEF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120188"/>
            <a:ext cx="3170238" cy="4810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7A902CB5-CAE3-7F40-902B-85158B019B93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4143375" y="9120188"/>
            <a:ext cx="3170238" cy="4810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3B20424-1C90-B84D-BFBE-A0D0AA29081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3529528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169920" cy="480060"/>
          </a:xfrm>
          <a:prstGeom prst="rect">
            <a:avLst/>
          </a:prstGeom>
        </p:spPr>
        <p:txBody>
          <a:bodyPr vert="horz" lIns="96662" tIns="48331" rIns="96662" bIns="48331" rtlCol="0"/>
          <a:lstStyle>
            <a:lvl1pPr algn="l">
              <a:defRPr sz="1300"/>
            </a:lvl1pPr>
          </a:lstStyle>
          <a:p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4143588" y="0"/>
            <a:ext cx="3169920" cy="480060"/>
          </a:xfrm>
          <a:prstGeom prst="rect">
            <a:avLst/>
          </a:prstGeom>
        </p:spPr>
        <p:txBody>
          <a:bodyPr vert="horz" lIns="96662" tIns="48331" rIns="96662" bIns="48331" rtlCol="0"/>
          <a:lstStyle>
            <a:lvl1pPr algn="r">
              <a:defRPr sz="1300"/>
            </a:lvl1pPr>
          </a:lstStyle>
          <a:p>
            <a:fld id="{6A788EBB-7EBB-493F-AD43-D424A46FE7B7}" type="datetimeFigureOut">
              <a:rPr lang="es-MX" smtClean="0"/>
              <a:t>08/02/2021</a:t>
            </a:fld>
            <a:endParaRPr lang="es-MX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19138"/>
            <a:ext cx="4802188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2" tIns="48331" rIns="96662" bIns="48331" rtlCol="0" anchor="ctr"/>
          <a:lstStyle/>
          <a:p>
            <a:endParaRPr lang="es-MX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731521" y="4560570"/>
            <a:ext cx="5852160" cy="4320540"/>
          </a:xfrm>
          <a:prstGeom prst="rect">
            <a:avLst/>
          </a:prstGeom>
        </p:spPr>
        <p:txBody>
          <a:bodyPr vert="horz" lIns="96662" tIns="48331" rIns="96662" bIns="48331" rtlCol="0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1" y="9119474"/>
            <a:ext cx="3169920" cy="480060"/>
          </a:xfrm>
          <a:prstGeom prst="rect">
            <a:avLst/>
          </a:prstGeom>
        </p:spPr>
        <p:txBody>
          <a:bodyPr vert="horz" lIns="96662" tIns="48331" rIns="96662" bIns="48331" rtlCol="0" anchor="b"/>
          <a:lstStyle>
            <a:lvl1pPr algn="l">
              <a:defRPr sz="1300"/>
            </a:lvl1pPr>
          </a:lstStyle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4143588" y="9119474"/>
            <a:ext cx="3169920" cy="480060"/>
          </a:xfrm>
          <a:prstGeom prst="rect">
            <a:avLst/>
          </a:prstGeom>
        </p:spPr>
        <p:txBody>
          <a:bodyPr vert="horz" lIns="96662" tIns="48331" rIns="96662" bIns="48331" rtlCol="0" anchor="b"/>
          <a:lstStyle>
            <a:lvl1pPr algn="r">
              <a:defRPr sz="1300"/>
            </a:lvl1pPr>
          </a:lstStyle>
          <a:p>
            <a:fld id="{40256F9D-B195-414E-BED0-7B43E1B85C51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7379203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996" y="1374"/>
            <a:ext cx="9144000" cy="6858000"/>
          </a:xfrm>
          <a:prstGeom prst="rect">
            <a:avLst/>
          </a:prstGeom>
        </p:spPr>
      </p:pic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2360140" y="5145208"/>
            <a:ext cx="6400800" cy="1075614"/>
          </a:xfrm>
        </p:spPr>
        <p:txBody>
          <a:bodyPr>
            <a:noAutofit/>
          </a:bodyPr>
          <a:lstStyle>
            <a:lvl1pPr algn="l">
              <a:defRPr sz="3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2360140" y="6327858"/>
            <a:ext cx="6400800" cy="423063"/>
          </a:xfrm>
        </p:spPr>
        <p:txBody>
          <a:bodyPr>
            <a:no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s-MX"/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2188451" y="5205162"/>
            <a:ext cx="0" cy="1122682"/>
          </a:xfrm>
          <a:prstGeom prst="line">
            <a:avLst/>
          </a:prstGeom>
          <a:ln w="3175" cmpd="sng">
            <a:solidFill>
              <a:schemeClr val="tx1">
                <a:lumMod val="75000"/>
                <a:lumOff val="2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8737" y="5126332"/>
            <a:ext cx="1773488" cy="13728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227553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8DA63-5012-427D-9C18-46C2E854EDED}" type="datetimeFigureOut">
              <a:rPr lang="es-MX" smtClean="0"/>
              <a:t>08/02/2021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16F500-D8D7-4346-90DB-D44BC28D34D5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5062345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7640360" y="274639"/>
            <a:ext cx="1046440" cy="5851525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8DA63-5012-427D-9C18-46C2E854EDED}" type="datetimeFigureOut">
              <a:rPr lang="es-MX" smtClean="0"/>
              <a:t>08/02/2021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16F500-D8D7-4346-90DB-D44BC28D34D5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9566323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97823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s-ES" dirty="0"/>
              <a:t>HAGA CLIC PARA MODIFICAR EL ESTILO DE TÍTULO DEL PATRÓN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2pPr>
            <a:lvl3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3pPr>
            <a:lvl4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4pPr>
            <a:lvl5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5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8DA63-5012-427D-9C18-46C2E854EDED}" type="datetimeFigureOut">
              <a:rPr lang="es-MX" smtClean="0"/>
              <a:t>08/02/2021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16F500-D8D7-4346-90DB-D44BC28D34D5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5148353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996" y="-12274"/>
            <a:ext cx="9144000" cy="6858000"/>
          </a:xfrm>
          <a:prstGeom prst="rect">
            <a:avLst/>
          </a:prstGeom>
        </p:spPr>
      </p:pic>
      <p:pic>
        <p:nvPicPr>
          <p:cNvPr id="8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8737" y="5126332"/>
            <a:ext cx="1773488" cy="13728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76649" y="3983820"/>
            <a:ext cx="7772400" cy="1200329"/>
          </a:xfrm>
        </p:spPr>
        <p:txBody>
          <a:bodyPr anchor="t"/>
          <a:lstStyle>
            <a:lvl1pPr algn="l">
              <a:defRPr sz="3600" b="1" cap="all"/>
            </a:lvl1pPr>
          </a:lstStyle>
          <a:p>
            <a:r>
              <a:rPr lang="es-ES" dirty="0"/>
              <a:t>Haga clic para modificar el estilo de título del patrón</a:t>
            </a:r>
            <a:endParaRPr lang="es-MX" dirty="0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76649" y="2401751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8DA63-5012-427D-9C18-46C2E854EDED}" type="datetimeFigureOut">
              <a:rPr lang="es-MX" smtClean="0"/>
              <a:t>08/02/2021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16F500-D8D7-4346-90DB-D44BC28D34D5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0503638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s-ES" dirty="0"/>
              <a:t>HAGA CLIC PARA MODIFICAR EL ESTILO DE TÍTULO DEL PATRÓN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3"/>
            <a:ext cx="4038600" cy="4077269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3"/>
            <a:ext cx="4038600" cy="4077269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8DA63-5012-427D-9C18-46C2E854EDED}" type="datetimeFigureOut">
              <a:rPr lang="es-MX" smtClean="0"/>
              <a:t>08/02/2021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16F500-D8D7-4346-90DB-D44BC28D34D5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9206885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 hasCustomPrompt="1"/>
          </p:nvPr>
        </p:nvSpPr>
        <p:spPr>
          <a:xfrm>
            <a:off x="3684897" y="220050"/>
            <a:ext cx="5001904" cy="954107"/>
          </a:xfrm>
        </p:spPr>
        <p:txBody>
          <a:bodyPr/>
          <a:lstStyle>
            <a:lvl1pPr>
              <a:defRPr/>
            </a:lvl1pPr>
          </a:lstStyle>
          <a:p>
            <a:r>
              <a:rPr lang="es-ES" dirty="0"/>
              <a:t>HAGA CLIC PARA MODIFICAR EL ESTILO DE TÍTULO DEL PATRÓN</a:t>
            </a:r>
            <a:endParaRPr lang="es-MX" dirty="0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316745"/>
            <a:ext cx="4040188" cy="789890"/>
          </a:xfrm>
        </p:spPr>
        <p:txBody>
          <a:bodyPr anchor="b">
            <a:noAutofit/>
          </a:bodyPr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32" y="1316745"/>
            <a:ext cx="4041775" cy="789890"/>
          </a:xfrm>
        </p:spPr>
        <p:txBody>
          <a:bodyPr anchor="b">
            <a:noAutofit/>
          </a:bodyPr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32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8DA63-5012-427D-9C18-46C2E854EDED}" type="datetimeFigureOut">
              <a:rPr lang="es-MX" smtClean="0"/>
              <a:t>08/02/2021</a:t>
            </a:fld>
            <a:endParaRPr lang="es-MX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16F500-D8D7-4346-90DB-D44BC28D34D5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4945314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s-ES" dirty="0"/>
              <a:t>HAGA CLIC PARA MODIFICAR EL ESTILO DE TÍTULO DEL PATRÓN</a:t>
            </a:r>
            <a:endParaRPr lang="es-MX" dirty="0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8DA63-5012-427D-9C18-46C2E854EDED}" type="datetimeFigureOut">
              <a:rPr lang="es-MX" smtClean="0"/>
              <a:t>08/02/2021</a:t>
            </a:fld>
            <a:endParaRPr lang="es-MX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16F500-D8D7-4346-90DB-D44BC28D34D5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5251813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8DA63-5012-427D-9C18-46C2E854EDED}" type="datetimeFigureOut">
              <a:rPr lang="es-MX" smtClean="0"/>
              <a:t>08/02/2021</a:t>
            </a:fld>
            <a:endParaRPr lang="es-MX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16F500-D8D7-4346-90DB-D44BC28D34D5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7907368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2" y="727214"/>
            <a:ext cx="3008313" cy="70788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dirty="0"/>
              <a:t>Haga clic para modificar el estilo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  <a:endParaRPr lang="es-MX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8DA63-5012-427D-9C18-46C2E854EDED}" type="datetimeFigureOut">
              <a:rPr lang="es-MX" smtClean="0"/>
              <a:t>08/02/2021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16F500-D8D7-4346-90DB-D44BC28D34D5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9231393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659452"/>
            <a:ext cx="5486400" cy="70788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8DA63-5012-427D-9C18-46C2E854EDED}" type="datetimeFigureOut">
              <a:rPr lang="es-MX" smtClean="0"/>
              <a:t>08/02/2021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16F500-D8D7-4346-90DB-D44BC28D34D5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9236035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8" name="Picture 2"/>
          <p:cNvPicPr>
            <a:picLocks noChangeAspect="1" noChangeArrowheads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499" y="5801122"/>
            <a:ext cx="1229710" cy="9519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3684897" y="274638"/>
            <a:ext cx="500190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0" algn="r" defTabSz="457200"/>
            <a:r>
              <a:rPr lang="es-ES" dirty="0"/>
              <a:t>HAGA CLIC PARA MODIFICAR EL ESTILO DE TÍTULO DEL PATRÓN</a:t>
            </a:r>
            <a:endParaRPr lang="es-MX" dirty="0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24104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dirty="0"/>
              <a:t>Haga clic para modificar el estilo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  <a:endParaRPr lang="es-MX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6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F8DA63-5012-427D-9C18-46C2E854EDED}" type="datetimeFigureOut">
              <a:rPr lang="es-MX" smtClean="0"/>
              <a:t>08/02/2021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64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6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16F500-D8D7-4346-90DB-D44BC28D34D5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3038921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  <p:sldLayoutId id="2147483662" r:id="rId12"/>
  </p:sldLayoutIdLst>
  <p:txStyles>
    <p:titleStyle>
      <a:lvl1pPr algn="ctr" defTabSz="914400" rtl="0" eaLnBrk="1" latinLnBrk="0" hangingPunct="1">
        <a:spcBef>
          <a:spcPct val="0"/>
        </a:spcBef>
        <a:buNone/>
        <a:defRPr lang="es-MX" sz="2800" b="0" kern="1200">
          <a:solidFill>
            <a:srgbClr val="660066"/>
          </a:solidFill>
          <a:latin typeface="+mn-lt"/>
          <a:ea typeface="+mn-ea"/>
          <a:cs typeface="+mn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9.xml"/><Relationship Id="rId2" Type="http://schemas.openxmlformats.org/officeDocument/2006/relationships/chart" Target="../charts/chart28.xml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31.xml"/><Relationship Id="rId4" Type="http://schemas.openxmlformats.org/officeDocument/2006/relationships/chart" Target="../charts/chart3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3.xml"/><Relationship Id="rId2" Type="http://schemas.openxmlformats.org/officeDocument/2006/relationships/chart" Target="../charts/chart32.xml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35.xml"/><Relationship Id="rId4" Type="http://schemas.openxmlformats.org/officeDocument/2006/relationships/chart" Target="../charts/chart3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7.xml"/><Relationship Id="rId2" Type="http://schemas.openxmlformats.org/officeDocument/2006/relationships/chart" Target="../charts/chart36.xml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39.xml"/><Relationship Id="rId4" Type="http://schemas.openxmlformats.org/officeDocument/2006/relationships/chart" Target="../charts/chart3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7.xml"/><Relationship Id="rId4" Type="http://schemas.openxmlformats.org/officeDocument/2006/relationships/chart" Target="../charts/char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9.xml"/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1.xml"/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3.xml"/><Relationship Id="rId2" Type="http://schemas.openxmlformats.org/officeDocument/2006/relationships/chart" Target="../charts/chart12.xml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15.xml"/><Relationship Id="rId4" Type="http://schemas.openxmlformats.org/officeDocument/2006/relationships/chart" Target="../charts/chart1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7.xml"/><Relationship Id="rId2" Type="http://schemas.openxmlformats.org/officeDocument/2006/relationships/chart" Target="../charts/chart16.xml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19.xml"/><Relationship Id="rId4" Type="http://schemas.openxmlformats.org/officeDocument/2006/relationships/chart" Target="../charts/chart1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1.xml"/><Relationship Id="rId2" Type="http://schemas.openxmlformats.org/officeDocument/2006/relationships/chart" Target="../charts/chart20.xml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23.xml"/><Relationship Id="rId4" Type="http://schemas.openxmlformats.org/officeDocument/2006/relationships/chart" Target="../charts/chart2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5.xml"/><Relationship Id="rId2" Type="http://schemas.openxmlformats.org/officeDocument/2006/relationships/chart" Target="../charts/chart24.xml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27.xml"/><Relationship Id="rId4" Type="http://schemas.openxmlformats.org/officeDocument/2006/relationships/chart" Target="../charts/chart2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/>
          </p:nvPr>
        </p:nvSpPr>
        <p:spPr>
          <a:xfrm>
            <a:off x="476649" y="3634198"/>
            <a:ext cx="7772400" cy="1415772"/>
          </a:xfrm>
        </p:spPr>
        <p:txBody>
          <a:bodyPr/>
          <a:lstStyle/>
          <a:p>
            <a:r>
              <a:rPr lang="es-MX" sz="4000" b="0" cap="none" dirty="0"/>
              <a:t>Resoluciones de la Sesión del Pleno</a:t>
            </a:r>
            <a:br>
              <a:rPr lang="es-MX" sz="4000" b="0" cap="none" dirty="0"/>
            </a:br>
            <a:br>
              <a:rPr lang="es-MX" sz="1800" b="0" cap="none" dirty="0"/>
            </a:br>
            <a:r>
              <a:rPr lang="es-MX" sz="2800" b="0" cap="none" dirty="0">
                <a:solidFill>
                  <a:schemeClr val="tx1">
                    <a:lumMod val="65000"/>
                    <a:lumOff val="35000"/>
                  </a:schemeClr>
                </a:solidFill>
              </a:rPr>
              <a:t>03 de febrero de 2021 </a:t>
            </a:r>
            <a:endParaRPr lang="es-MX" sz="3200" b="0" cap="none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69345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9" name="18 Gráfico"/>
          <p:cNvGraphicFramePr/>
          <p:nvPr>
            <p:extLst>
              <p:ext uri="{D42A27DB-BD31-4B8C-83A1-F6EECF244321}">
                <p14:modId xmlns:p14="http://schemas.microsoft.com/office/powerpoint/2010/main" val="2208866139"/>
              </p:ext>
            </p:extLst>
          </p:nvPr>
        </p:nvGraphicFramePr>
        <p:xfrm>
          <a:off x="266145" y="1445391"/>
          <a:ext cx="3732479" cy="20106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9" name="3 Título"/>
          <p:cNvSpPr>
            <a:spLocks noGrp="1"/>
          </p:cNvSpPr>
          <p:nvPr>
            <p:ph type="title"/>
          </p:nvPr>
        </p:nvSpPr>
        <p:spPr>
          <a:xfrm>
            <a:off x="35496" y="108887"/>
            <a:ext cx="9032794" cy="769441"/>
          </a:xfrm>
        </p:spPr>
        <p:txBody>
          <a:bodyPr/>
          <a:lstStyle/>
          <a:p>
            <a:pPr algn="r"/>
            <a:r>
              <a:rPr lang="es-MX" sz="2400" cap="none" dirty="0"/>
              <a:t>Resoluciones de la Comisionada  </a:t>
            </a:r>
            <a:r>
              <a:rPr lang="es-MX" sz="2400" dirty="0"/>
              <a:t>Norma Julieta del Rio Venegas</a:t>
            </a:r>
            <a:br>
              <a:rPr lang="es-MX" dirty="0"/>
            </a:br>
            <a:r>
              <a:rPr lang="es-MX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en materia de acceso a la información y protección de datos</a:t>
            </a:r>
            <a:endParaRPr lang="es-MX" sz="1600" b="0" cap="none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graphicFrame>
        <p:nvGraphicFramePr>
          <p:cNvPr id="2" name="1 Gráfico"/>
          <p:cNvGraphicFramePr/>
          <p:nvPr>
            <p:extLst>
              <p:ext uri="{D42A27DB-BD31-4B8C-83A1-F6EECF244321}">
                <p14:modId xmlns:p14="http://schemas.microsoft.com/office/powerpoint/2010/main" val="1807319560"/>
              </p:ext>
            </p:extLst>
          </p:nvPr>
        </p:nvGraphicFramePr>
        <p:xfrm>
          <a:off x="4134950" y="1179886"/>
          <a:ext cx="3725909" cy="256297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3 CuadroTexto"/>
          <p:cNvSpPr txBox="1"/>
          <p:nvPr/>
        </p:nvSpPr>
        <p:spPr>
          <a:xfrm>
            <a:off x="239455" y="1081756"/>
            <a:ext cx="41069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Acceso a la información</a:t>
            </a:r>
          </a:p>
        </p:txBody>
      </p:sp>
      <p:sp>
        <p:nvSpPr>
          <p:cNvPr id="13" name="12 CuadroTexto"/>
          <p:cNvSpPr txBox="1"/>
          <p:nvPr/>
        </p:nvSpPr>
        <p:spPr>
          <a:xfrm>
            <a:off x="1855995" y="2216087"/>
            <a:ext cx="62622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0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46</a:t>
            </a:r>
          </a:p>
        </p:txBody>
      </p:sp>
      <p:sp>
        <p:nvSpPr>
          <p:cNvPr id="18" name="17 CuadroTexto"/>
          <p:cNvSpPr txBox="1"/>
          <p:nvPr/>
        </p:nvSpPr>
        <p:spPr>
          <a:xfrm>
            <a:off x="2482217" y="6390605"/>
            <a:ext cx="439071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56  resoluciones en total</a:t>
            </a:r>
          </a:p>
        </p:txBody>
      </p:sp>
      <p:sp>
        <p:nvSpPr>
          <p:cNvPr id="10" name="9 CuadroTexto"/>
          <p:cNvSpPr txBox="1"/>
          <p:nvPr/>
        </p:nvSpPr>
        <p:spPr>
          <a:xfrm>
            <a:off x="203078" y="3906151"/>
            <a:ext cx="41069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Protección de datos personales</a:t>
            </a:r>
          </a:p>
        </p:txBody>
      </p:sp>
      <p:graphicFrame>
        <p:nvGraphicFramePr>
          <p:cNvPr id="11" name="10 Gráfico"/>
          <p:cNvGraphicFramePr/>
          <p:nvPr>
            <p:extLst>
              <p:ext uri="{D42A27DB-BD31-4B8C-83A1-F6EECF244321}">
                <p14:modId xmlns:p14="http://schemas.microsoft.com/office/powerpoint/2010/main" val="1263560393"/>
              </p:ext>
            </p:extLst>
          </p:nvPr>
        </p:nvGraphicFramePr>
        <p:xfrm>
          <a:off x="203078" y="4218585"/>
          <a:ext cx="3732479" cy="20106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2" name="11 Gráfico"/>
          <p:cNvGraphicFramePr/>
          <p:nvPr>
            <p:extLst>
              <p:ext uri="{D42A27DB-BD31-4B8C-83A1-F6EECF244321}">
                <p14:modId xmlns:p14="http://schemas.microsoft.com/office/powerpoint/2010/main" val="3405336617"/>
              </p:ext>
            </p:extLst>
          </p:nvPr>
        </p:nvGraphicFramePr>
        <p:xfrm>
          <a:off x="4474060" y="3867623"/>
          <a:ext cx="3386799" cy="24862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265817068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9" name="18 Gráfico"/>
          <p:cNvGraphicFramePr/>
          <p:nvPr>
            <p:extLst>
              <p:ext uri="{D42A27DB-BD31-4B8C-83A1-F6EECF244321}">
                <p14:modId xmlns:p14="http://schemas.microsoft.com/office/powerpoint/2010/main" val="3876165687"/>
              </p:ext>
            </p:extLst>
          </p:nvPr>
        </p:nvGraphicFramePr>
        <p:xfrm>
          <a:off x="390305" y="1491429"/>
          <a:ext cx="3732479" cy="20106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9" name="3 Título"/>
          <p:cNvSpPr>
            <a:spLocks noGrp="1"/>
          </p:cNvSpPr>
          <p:nvPr>
            <p:ph type="title"/>
          </p:nvPr>
        </p:nvSpPr>
        <p:spPr>
          <a:xfrm>
            <a:off x="35496" y="108887"/>
            <a:ext cx="9032794" cy="769441"/>
          </a:xfrm>
        </p:spPr>
        <p:txBody>
          <a:bodyPr/>
          <a:lstStyle/>
          <a:p>
            <a:pPr algn="r"/>
            <a:r>
              <a:rPr lang="es-MX" sz="2400" cap="none" dirty="0"/>
              <a:t>Resoluciones del Comisionado </a:t>
            </a:r>
            <a:r>
              <a:rPr lang="es-MX" sz="2400" dirty="0"/>
              <a:t>Oscar Mauricio Guerra Ford</a:t>
            </a:r>
            <a:br>
              <a:rPr lang="es-MX" dirty="0"/>
            </a:br>
            <a:r>
              <a:rPr lang="es-MX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en materia de acceso a la información y protección de datos</a:t>
            </a:r>
            <a:endParaRPr lang="es-MX" sz="1600" b="0" cap="none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graphicFrame>
        <p:nvGraphicFramePr>
          <p:cNvPr id="2" name="1 Gráfico"/>
          <p:cNvGraphicFramePr/>
          <p:nvPr>
            <p:extLst>
              <p:ext uri="{D42A27DB-BD31-4B8C-83A1-F6EECF244321}">
                <p14:modId xmlns:p14="http://schemas.microsoft.com/office/powerpoint/2010/main" val="3150283802"/>
              </p:ext>
            </p:extLst>
          </p:nvPr>
        </p:nvGraphicFramePr>
        <p:xfrm>
          <a:off x="3927341" y="1170807"/>
          <a:ext cx="3892838" cy="256297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3 CuadroTexto"/>
          <p:cNvSpPr txBox="1"/>
          <p:nvPr/>
        </p:nvSpPr>
        <p:spPr>
          <a:xfrm>
            <a:off x="203078" y="1122097"/>
            <a:ext cx="41069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Acceso a la información</a:t>
            </a:r>
          </a:p>
        </p:txBody>
      </p:sp>
      <p:sp>
        <p:nvSpPr>
          <p:cNvPr id="13" name="12 CuadroTexto"/>
          <p:cNvSpPr txBox="1"/>
          <p:nvPr/>
        </p:nvSpPr>
        <p:spPr>
          <a:xfrm>
            <a:off x="1878248" y="2340654"/>
            <a:ext cx="7565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0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62</a:t>
            </a:r>
          </a:p>
        </p:txBody>
      </p:sp>
      <p:sp>
        <p:nvSpPr>
          <p:cNvPr id="18" name="17 CuadroTexto"/>
          <p:cNvSpPr txBox="1"/>
          <p:nvPr/>
        </p:nvSpPr>
        <p:spPr>
          <a:xfrm>
            <a:off x="2518075" y="6327192"/>
            <a:ext cx="439071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67  resoluciones en total</a:t>
            </a:r>
          </a:p>
        </p:txBody>
      </p:sp>
      <p:cxnSp>
        <p:nvCxnSpPr>
          <p:cNvPr id="8" name="7 Conector recto"/>
          <p:cNvCxnSpPr/>
          <p:nvPr/>
        </p:nvCxnSpPr>
        <p:spPr>
          <a:xfrm>
            <a:off x="173420" y="3733781"/>
            <a:ext cx="8765628" cy="0"/>
          </a:xfrm>
          <a:prstGeom prst="line">
            <a:avLst/>
          </a:prstGeom>
          <a:ln w="3175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9 CuadroTexto"/>
          <p:cNvSpPr txBox="1"/>
          <p:nvPr/>
        </p:nvSpPr>
        <p:spPr>
          <a:xfrm>
            <a:off x="203078" y="3781655"/>
            <a:ext cx="41069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Protección de datos personales</a:t>
            </a:r>
          </a:p>
        </p:txBody>
      </p:sp>
      <p:graphicFrame>
        <p:nvGraphicFramePr>
          <p:cNvPr id="12" name="10 Gráfico"/>
          <p:cNvGraphicFramePr/>
          <p:nvPr>
            <p:extLst>
              <p:ext uri="{D42A27DB-BD31-4B8C-83A1-F6EECF244321}">
                <p14:modId xmlns:p14="http://schemas.microsoft.com/office/powerpoint/2010/main" val="2583980514"/>
              </p:ext>
            </p:extLst>
          </p:nvPr>
        </p:nvGraphicFramePr>
        <p:xfrm>
          <a:off x="390305" y="4233787"/>
          <a:ext cx="3732479" cy="20106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5" name="1 Gráfico">
            <a:extLst>
              <a:ext uri="{FF2B5EF4-FFF2-40B4-BE49-F238E27FC236}">
                <a16:creationId xmlns:a16="http://schemas.microsoft.com/office/drawing/2014/main" id="{824F7FE7-19C9-4ED0-8535-EDF531FEFE2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900939394"/>
              </p:ext>
            </p:extLst>
          </p:nvPr>
        </p:nvGraphicFramePr>
        <p:xfrm>
          <a:off x="3972520" y="4118239"/>
          <a:ext cx="3892838" cy="256297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225161043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9" name="18 Gráfico"/>
          <p:cNvGraphicFramePr/>
          <p:nvPr>
            <p:extLst>
              <p:ext uri="{D42A27DB-BD31-4B8C-83A1-F6EECF244321}">
                <p14:modId xmlns:p14="http://schemas.microsoft.com/office/powerpoint/2010/main" val="1364604878"/>
              </p:ext>
            </p:extLst>
          </p:nvPr>
        </p:nvGraphicFramePr>
        <p:xfrm>
          <a:off x="390305" y="1491429"/>
          <a:ext cx="3732479" cy="20106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9" name="3 Título"/>
          <p:cNvSpPr>
            <a:spLocks noGrp="1"/>
          </p:cNvSpPr>
          <p:nvPr>
            <p:ph type="title"/>
          </p:nvPr>
        </p:nvSpPr>
        <p:spPr>
          <a:xfrm>
            <a:off x="35496" y="108887"/>
            <a:ext cx="9032794" cy="769441"/>
          </a:xfrm>
        </p:spPr>
        <p:txBody>
          <a:bodyPr/>
          <a:lstStyle/>
          <a:p>
            <a:pPr algn="r"/>
            <a:r>
              <a:rPr lang="es-MX" sz="2400" cap="none" dirty="0"/>
              <a:t>Resoluciones del Comisionado </a:t>
            </a:r>
            <a:r>
              <a:rPr lang="es-MX" sz="2400" dirty="0" err="1"/>
              <a:t>Rosendoevgueni</a:t>
            </a:r>
            <a:r>
              <a:rPr lang="es-MX" sz="2400" dirty="0"/>
              <a:t> Monterrey </a:t>
            </a:r>
            <a:r>
              <a:rPr lang="es-MX" sz="2400" dirty="0" err="1"/>
              <a:t>Chepov</a:t>
            </a:r>
            <a:r>
              <a:rPr lang="es-MX" sz="2400" dirty="0"/>
              <a:t> </a:t>
            </a:r>
            <a:br>
              <a:rPr lang="es-MX" dirty="0"/>
            </a:br>
            <a:r>
              <a:rPr lang="es-MX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en materia de acceso a la información y protección de datos</a:t>
            </a:r>
            <a:endParaRPr lang="es-MX" sz="1600" b="0" cap="none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graphicFrame>
        <p:nvGraphicFramePr>
          <p:cNvPr id="2" name="1 Gráfico"/>
          <p:cNvGraphicFramePr/>
          <p:nvPr>
            <p:extLst>
              <p:ext uri="{D42A27DB-BD31-4B8C-83A1-F6EECF244321}">
                <p14:modId xmlns:p14="http://schemas.microsoft.com/office/powerpoint/2010/main" val="31716793"/>
              </p:ext>
            </p:extLst>
          </p:nvPr>
        </p:nvGraphicFramePr>
        <p:xfrm>
          <a:off x="3927341" y="1170807"/>
          <a:ext cx="3892838" cy="256297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3 CuadroTexto"/>
          <p:cNvSpPr txBox="1"/>
          <p:nvPr/>
        </p:nvSpPr>
        <p:spPr>
          <a:xfrm>
            <a:off x="203078" y="1122097"/>
            <a:ext cx="41069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Acceso a la información</a:t>
            </a:r>
          </a:p>
        </p:txBody>
      </p:sp>
      <p:sp>
        <p:nvSpPr>
          <p:cNvPr id="13" name="12 CuadroTexto"/>
          <p:cNvSpPr txBox="1"/>
          <p:nvPr/>
        </p:nvSpPr>
        <p:spPr>
          <a:xfrm>
            <a:off x="1878248" y="2340654"/>
            <a:ext cx="7565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0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72</a:t>
            </a:r>
          </a:p>
        </p:txBody>
      </p:sp>
      <p:sp>
        <p:nvSpPr>
          <p:cNvPr id="18" name="17 CuadroTexto"/>
          <p:cNvSpPr txBox="1"/>
          <p:nvPr/>
        </p:nvSpPr>
        <p:spPr>
          <a:xfrm>
            <a:off x="2518075" y="6327192"/>
            <a:ext cx="439071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81  resoluciones en total</a:t>
            </a:r>
          </a:p>
        </p:txBody>
      </p:sp>
      <p:cxnSp>
        <p:nvCxnSpPr>
          <p:cNvPr id="8" name="7 Conector recto"/>
          <p:cNvCxnSpPr/>
          <p:nvPr/>
        </p:nvCxnSpPr>
        <p:spPr>
          <a:xfrm>
            <a:off x="173420" y="3733781"/>
            <a:ext cx="8765628" cy="0"/>
          </a:xfrm>
          <a:prstGeom prst="line">
            <a:avLst/>
          </a:prstGeom>
          <a:ln w="3175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9 CuadroTexto"/>
          <p:cNvSpPr txBox="1"/>
          <p:nvPr/>
        </p:nvSpPr>
        <p:spPr>
          <a:xfrm>
            <a:off x="203078" y="3781655"/>
            <a:ext cx="41069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Protección de datos personales</a:t>
            </a:r>
          </a:p>
        </p:txBody>
      </p:sp>
      <p:graphicFrame>
        <p:nvGraphicFramePr>
          <p:cNvPr id="12" name="10 Gráfico"/>
          <p:cNvGraphicFramePr/>
          <p:nvPr>
            <p:extLst>
              <p:ext uri="{D42A27DB-BD31-4B8C-83A1-F6EECF244321}">
                <p14:modId xmlns:p14="http://schemas.microsoft.com/office/powerpoint/2010/main" val="2197714502"/>
              </p:ext>
            </p:extLst>
          </p:nvPr>
        </p:nvGraphicFramePr>
        <p:xfrm>
          <a:off x="390305" y="4233787"/>
          <a:ext cx="3732479" cy="20106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5" name="1 Gráfico">
            <a:extLst>
              <a:ext uri="{FF2B5EF4-FFF2-40B4-BE49-F238E27FC236}">
                <a16:creationId xmlns:a16="http://schemas.microsoft.com/office/drawing/2014/main" id="{824F7FE7-19C9-4ED0-8535-EDF531FEFE2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004099970"/>
              </p:ext>
            </p:extLst>
          </p:nvPr>
        </p:nvGraphicFramePr>
        <p:xfrm>
          <a:off x="3972520" y="4118239"/>
          <a:ext cx="3892838" cy="256297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26804210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6 Gráfico"/>
          <p:cNvGraphicFramePr/>
          <p:nvPr>
            <p:extLst>
              <p:ext uri="{D42A27DB-BD31-4B8C-83A1-F6EECF244321}">
                <p14:modId xmlns:p14="http://schemas.microsoft.com/office/powerpoint/2010/main" val="1978847593"/>
              </p:ext>
            </p:extLst>
          </p:nvPr>
        </p:nvGraphicFramePr>
        <p:xfrm>
          <a:off x="0" y="1362692"/>
          <a:ext cx="5116353" cy="445984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9" name="3 Título"/>
          <p:cNvSpPr>
            <a:spLocks noGrp="1"/>
          </p:cNvSpPr>
          <p:nvPr>
            <p:ph type="title"/>
          </p:nvPr>
        </p:nvSpPr>
        <p:spPr>
          <a:xfrm>
            <a:off x="35496" y="108887"/>
            <a:ext cx="9032794" cy="769441"/>
          </a:xfrm>
        </p:spPr>
        <p:txBody>
          <a:bodyPr/>
          <a:lstStyle/>
          <a:p>
            <a:pPr algn="r"/>
            <a:r>
              <a:rPr lang="es-MX" sz="2400" cap="none" dirty="0"/>
              <a:t>Resolucione</a:t>
            </a:r>
            <a:r>
              <a:rPr lang="es-MX" sz="2400" dirty="0"/>
              <a:t>s</a:t>
            </a:r>
            <a:br>
              <a:rPr lang="es-MX" sz="3200" dirty="0"/>
            </a:br>
            <a:r>
              <a:rPr lang="es-MX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en materia de acceso a la información y protección de datos</a:t>
            </a:r>
            <a:endParaRPr lang="es-MX" sz="1600" b="0" cap="none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" name="2 CuadroTexto"/>
          <p:cNvSpPr txBox="1"/>
          <p:nvPr/>
        </p:nvSpPr>
        <p:spPr>
          <a:xfrm>
            <a:off x="1893286" y="3481437"/>
            <a:ext cx="17499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0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422 recursos</a:t>
            </a:r>
          </a:p>
        </p:txBody>
      </p:sp>
      <p:graphicFrame>
        <p:nvGraphicFramePr>
          <p:cNvPr id="2" name="1 Gráfico"/>
          <p:cNvGraphicFramePr/>
          <p:nvPr>
            <p:extLst>
              <p:ext uri="{D42A27DB-BD31-4B8C-83A1-F6EECF244321}">
                <p14:modId xmlns:p14="http://schemas.microsoft.com/office/powerpoint/2010/main" val="2544171681"/>
              </p:ext>
            </p:extLst>
          </p:nvPr>
        </p:nvGraphicFramePr>
        <p:xfrm>
          <a:off x="5336620" y="1588516"/>
          <a:ext cx="2693275" cy="20908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8" name="7 Gráfico"/>
          <p:cNvGraphicFramePr/>
          <p:nvPr>
            <p:extLst>
              <p:ext uri="{D42A27DB-BD31-4B8C-83A1-F6EECF244321}">
                <p14:modId xmlns:p14="http://schemas.microsoft.com/office/powerpoint/2010/main" val="4290770621"/>
              </p:ext>
            </p:extLst>
          </p:nvPr>
        </p:nvGraphicFramePr>
        <p:xfrm>
          <a:off x="5178056" y="4159670"/>
          <a:ext cx="3050660" cy="216670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4" name="3 CuadroTexto"/>
          <p:cNvSpPr txBox="1"/>
          <p:nvPr/>
        </p:nvSpPr>
        <p:spPr>
          <a:xfrm>
            <a:off x="5733328" y="1225528"/>
            <a:ext cx="219140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6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Acceso a la información</a:t>
            </a:r>
          </a:p>
        </p:txBody>
      </p:sp>
      <p:sp>
        <p:nvSpPr>
          <p:cNvPr id="10" name="9 CuadroTexto"/>
          <p:cNvSpPr txBox="1"/>
          <p:nvPr/>
        </p:nvSpPr>
        <p:spPr>
          <a:xfrm>
            <a:off x="5733327" y="3881547"/>
            <a:ext cx="219140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6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Protección de datos</a:t>
            </a:r>
          </a:p>
        </p:txBody>
      </p:sp>
    </p:spTree>
    <p:extLst>
      <p:ext uri="{BB962C8B-B14F-4D97-AF65-F5344CB8AC3E}">
        <p14:creationId xmlns:p14="http://schemas.microsoft.com/office/powerpoint/2010/main" val="27997411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9" name="18 Gráfico"/>
          <p:cNvGraphicFramePr/>
          <p:nvPr>
            <p:extLst>
              <p:ext uri="{D42A27DB-BD31-4B8C-83A1-F6EECF244321}">
                <p14:modId xmlns:p14="http://schemas.microsoft.com/office/powerpoint/2010/main" val="712369662"/>
              </p:ext>
            </p:extLst>
          </p:nvPr>
        </p:nvGraphicFramePr>
        <p:xfrm>
          <a:off x="276207" y="1569235"/>
          <a:ext cx="3732479" cy="20106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9" name="3 Título"/>
          <p:cNvSpPr>
            <a:spLocks noGrp="1"/>
          </p:cNvSpPr>
          <p:nvPr>
            <p:ph type="title"/>
          </p:nvPr>
        </p:nvSpPr>
        <p:spPr>
          <a:xfrm>
            <a:off x="35496" y="108887"/>
            <a:ext cx="9032794" cy="769441"/>
          </a:xfrm>
        </p:spPr>
        <p:txBody>
          <a:bodyPr/>
          <a:lstStyle/>
          <a:p>
            <a:pPr algn="r"/>
            <a:r>
              <a:rPr lang="es-MX" sz="2400" cap="none" dirty="0"/>
              <a:t>Sentido de las resoluciones</a:t>
            </a:r>
            <a:br>
              <a:rPr lang="es-MX" sz="2400" dirty="0"/>
            </a:br>
            <a:r>
              <a:rPr lang="es-MX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en materia de acceso a la información y protección de datos</a:t>
            </a:r>
            <a:endParaRPr lang="es-MX" sz="1600" b="0" cap="none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graphicFrame>
        <p:nvGraphicFramePr>
          <p:cNvPr id="2" name="1 Gráfico"/>
          <p:cNvGraphicFramePr/>
          <p:nvPr>
            <p:extLst>
              <p:ext uri="{D42A27DB-BD31-4B8C-83A1-F6EECF244321}">
                <p14:modId xmlns:p14="http://schemas.microsoft.com/office/powerpoint/2010/main" val="4087084358"/>
              </p:ext>
            </p:extLst>
          </p:nvPr>
        </p:nvGraphicFramePr>
        <p:xfrm>
          <a:off x="3584328" y="1172165"/>
          <a:ext cx="4220596" cy="240767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8" name="7 Gráfico"/>
          <p:cNvGraphicFramePr/>
          <p:nvPr>
            <p:extLst>
              <p:ext uri="{D42A27DB-BD31-4B8C-83A1-F6EECF244321}">
                <p14:modId xmlns:p14="http://schemas.microsoft.com/office/powerpoint/2010/main" val="2551676282"/>
              </p:ext>
            </p:extLst>
          </p:nvPr>
        </p:nvGraphicFramePr>
        <p:xfrm>
          <a:off x="4008686" y="4057447"/>
          <a:ext cx="4328956" cy="254891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4" name="3 CuadroTexto"/>
          <p:cNvSpPr txBox="1"/>
          <p:nvPr/>
        </p:nvSpPr>
        <p:spPr>
          <a:xfrm>
            <a:off x="55161" y="1229673"/>
            <a:ext cx="41069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Acceso a la información</a:t>
            </a:r>
          </a:p>
        </p:txBody>
      </p:sp>
      <p:sp>
        <p:nvSpPr>
          <p:cNvPr id="10" name="9 CuadroTexto"/>
          <p:cNvSpPr txBox="1"/>
          <p:nvPr/>
        </p:nvSpPr>
        <p:spPr>
          <a:xfrm>
            <a:off x="55161" y="3873055"/>
            <a:ext cx="41069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Protección de datos personales</a:t>
            </a:r>
          </a:p>
        </p:txBody>
      </p:sp>
      <p:graphicFrame>
        <p:nvGraphicFramePr>
          <p:cNvPr id="11" name="10 Gráfico"/>
          <p:cNvGraphicFramePr/>
          <p:nvPr>
            <p:extLst>
              <p:ext uri="{D42A27DB-BD31-4B8C-83A1-F6EECF244321}">
                <p14:modId xmlns:p14="http://schemas.microsoft.com/office/powerpoint/2010/main" val="4247261082"/>
              </p:ext>
            </p:extLst>
          </p:nvPr>
        </p:nvGraphicFramePr>
        <p:xfrm>
          <a:off x="76466" y="4036111"/>
          <a:ext cx="3932220" cy="211144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cxnSp>
        <p:nvCxnSpPr>
          <p:cNvPr id="6" name="5 Conector recto"/>
          <p:cNvCxnSpPr/>
          <p:nvPr/>
        </p:nvCxnSpPr>
        <p:spPr>
          <a:xfrm>
            <a:off x="173420" y="3676709"/>
            <a:ext cx="8765628" cy="0"/>
          </a:xfrm>
          <a:prstGeom prst="line">
            <a:avLst/>
          </a:prstGeom>
          <a:ln w="3175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12 CuadroTexto"/>
          <p:cNvSpPr txBox="1"/>
          <p:nvPr/>
        </p:nvSpPr>
        <p:spPr>
          <a:xfrm>
            <a:off x="1750644" y="2437886"/>
            <a:ext cx="61485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0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366</a:t>
            </a:r>
          </a:p>
        </p:txBody>
      </p:sp>
      <p:sp>
        <p:nvSpPr>
          <p:cNvPr id="3" name="12 CuadroTexto">
            <a:extLst>
              <a:ext uri="{FF2B5EF4-FFF2-40B4-BE49-F238E27FC236}">
                <a16:creationId xmlns:a16="http://schemas.microsoft.com/office/drawing/2014/main" id="{A8FD73EC-976E-4B4E-9289-B3605F2CA091}"/>
              </a:ext>
            </a:extLst>
          </p:cNvPr>
          <p:cNvSpPr txBox="1"/>
          <p:nvPr/>
        </p:nvSpPr>
        <p:spPr>
          <a:xfrm>
            <a:off x="1750644" y="4915700"/>
            <a:ext cx="61485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0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56</a:t>
            </a:r>
          </a:p>
        </p:txBody>
      </p:sp>
    </p:spTree>
    <p:extLst>
      <p:ext uri="{BB962C8B-B14F-4D97-AF65-F5344CB8AC3E}">
        <p14:creationId xmlns:p14="http://schemas.microsoft.com/office/powerpoint/2010/main" val="2024444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3 Título"/>
          <p:cNvSpPr>
            <a:spLocks noGrp="1"/>
          </p:cNvSpPr>
          <p:nvPr>
            <p:ph type="title"/>
          </p:nvPr>
        </p:nvSpPr>
        <p:spPr>
          <a:xfrm>
            <a:off x="35496" y="108887"/>
            <a:ext cx="9032794" cy="769441"/>
          </a:xfrm>
        </p:spPr>
        <p:txBody>
          <a:bodyPr/>
          <a:lstStyle/>
          <a:p>
            <a:pPr algn="r"/>
            <a:r>
              <a:rPr lang="es-MX" sz="2400" cap="none" dirty="0"/>
              <a:t>Sentido de las resoluciones</a:t>
            </a:r>
            <a:br>
              <a:rPr lang="es-MX" sz="2400" dirty="0"/>
            </a:br>
            <a:r>
              <a:rPr lang="es-MX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en materia de acceso a la información</a:t>
            </a:r>
            <a:endParaRPr lang="es-MX" sz="1600" b="0" cap="none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graphicFrame>
        <p:nvGraphicFramePr>
          <p:cNvPr id="22" name="21 Gráfico"/>
          <p:cNvGraphicFramePr/>
          <p:nvPr>
            <p:extLst>
              <p:ext uri="{D42A27DB-BD31-4B8C-83A1-F6EECF244321}">
                <p14:modId xmlns:p14="http://schemas.microsoft.com/office/powerpoint/2010/main" val="1638271"/>
              </p:ext>
            </p:extLst>
          </p:nvPr>
        </p:nvGraphicFramePr>
        <p:xfrm>
          <a:off x="181285" y="1748021"/>
          <a:ext cx="3706518" cy="385061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4" name="23 CuadroTexto"/>
          <p:cNvSpPr txBox="1"/>
          <p:nvPr/>
        </p:nvSpPr>
        <p:spPr>
          <a:xfrm>
            <a:off x="161178" y="1392471"/>
            <a:ext cx="43907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Fondo: 303</a:t>
            </a:r>
            <a:r>
              <a:rPr lang="es-MX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resoluciones</a:t>
            </a:r>
          </a:p>
        </p:txBody>
      </p:sp>
      <p:sp>
        <p:nvSpPr>
          <p:cNvPr id="25" name="24 CuadroTexto"/>
          <p:cNvSpPr txBox="1"/>
          <p:nvPr/>
        </p:nvSpPr>
        <p:spPr>
          <a:xfrm>
            <a:off x="4572000" y="1392471"/>
            <a:ext cx="43907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Forma: </a:t>
            </a:r>
            <a:r>
              <a:rPr lang="es-MX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s-MX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63</a:t>
            </a:r>
            <a:r>
              <a:rPr lang="es-MX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resoluciones</a:t>
            </a:r>
          </a:p>
        </p:txBody>
      </p:sp>
      <p:graphicFrame>
        <p:nvGraphicFramePr>
          <p:cNvPr id="26" name="25 Gráfico"/>
          <p:cNvGraphicFramePr/>
          <p:nvPr>
            <p:extLst>
              <p:ext uri="{D42A27DB-BD31-4B8C-83A1-F6EECF244321}">
                <p14:modId xmlns:p14="http://schemas.microsoft.com/office/powerpoint/2010/main" val="2252681660"/>
              </p:ext>
            </p:extLst>
          </p:nvPr>
        </p:nvGraphicFramePr>
        <p:xfrm>
          <a:off x="4551893" y="1936500"/>
          <a:ext cx="3706519" cy="38230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2775029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3 Título"/>
          <p:cNvSpPr>
            <a:spLocks noGrp="1"/>
          </p:cNvSpPr>
          <p:nvPr>
            <p:ph type="title"/>
          </p:nvPr>
        </p:nvSpPr>
        <p:spPr>
          <a:xfrm>
            <a:off x="35496" y="108887"/>
            <a:ext cx="9032794" cy="769441"/>
          </a:xfrm>
        </p:spPr>
        <p:txBody>
          <a:bodyPr/>
          <a:lstStyle/>
          <a:p>
            <a:pPr algn="r"/>
            <a:r>
              <a:rPr lang="es-MX" sz="2400" cap="none" dirty="0"/>
              <a:t>Sentido de las resoluciones</a:t>
            </a:r>
            <a:br>
              <a:rPr lang="es-MX" sz="2400" dirty="0"/>
            </a:br>
            <a:r>
              <a:rPr lang="es-MX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en materia de protección de datos</a:t>
            </a:r>
            <a:endParaRPr lang="es-MX" sz="1600" b="0" cap="none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graphicFrame>
        <p:nvGraphicFramePr>
          <p:cNvPr id="22" name="21 Gráfico"/>
          <p:cNvGraphicFramePr/>
          <p:nvPr>
            <p:extLst>
              <p:ext uri="{D42A27DB-BD31-4B8C-83A1-F6EECF244321}">
                <p14:modId xmlns:p14="http://schemas.microsoft.com/office/powerpoint/2010/main" val="3766633195"/>
              </p:ext>
            </p:extLst>
          </p:nvPr>
        </p:nvGraphicFramePr>
        <p:xfrm>
          <a:off x="65668" y="1762716"/>
          <a:ext cx="4611908" cy="410752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4" name="23 CuadroTexto"/>
          <p:cNvSpPr txBox="1"/>
          <p:nvPr/>
        </p:nvSpPr>
        <p:spPr>
          <a:xfrm>
            <a:off x="65667" y="1135856"/>
            <a:ext cx="43907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Fondo: 35 </a:t>
            </a:r>
            <a:r>
              <a:rPr lang="es-MX" dirty="0">
                <a:solidFill>
                  <a:schemeClr val="tx1">
                    <a:lumMod val="65000"/>
                    <a:lumOff val="35000"/>
                  </a:schemeClr>
                </a:solidFill>
              </a:rPr>
              <a:t>resoluciones</a:t>
            </a:r>
            <a:endParaRPr lang="es-MX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5" name="24 CuadroTexto"/>
          <p:cNvSpPr txBox="1"/>
          <p:nvPr/>
        </p:nvSpPr>
        <p:spPr>
          <a:xfrm>
            <a:off x="4677575" y="1135856"/>
            <a:ext cx="43907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Forma: 21</a:t>
            </a:r>
            <a:r>
              <a:rPr lang="es-MX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resoluciones</a:t>
            </a:r>
            <a:endParaRPr lang="es-MX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graphicFrame>
        <p:nvGraphicFramePr>
          <p:cNvPr id="26" name="25 Gráfico"/>
          <p:cNvGraphicFramePr/>
          <p:nvPr>
            <p:extLst>
              <p:ext uri="{D42A27DB-BD31-4B8C-83A1-F6EECF244321}">
                <p14:modId xmlns:p14="http://schemas.microsoft.com/office/powerpoint/2010/main" val="980476871"/>
              </p:ext>
            </p:extLst>
          </p:nvPr>
        </p:nvGraphicFramePr>
        <p:xfrm>
          <a:off x="4572000" y="1715623"/>
          <a:ext cx="4225161" cy="399094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42234184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9" name="18 Gráfico"/>
          <p:cNvGraphicFramePr/>
          <p:nvPr>
            <p:extLst>
              <p:ext uri="{D42A27DB-BD31-4B8C-83A1-F6EECF244321}">
                <p14:modId xmlns:p14="http://schemas.microsoft.com/office/powerpoint/2010/main" val="3184115532"/>
              </p:ext>
            </p:extLst>
          </p:nvPr>
        </p:nvGraphicFramePr>
        <p:xfrm>
          <a:off x="266145" y="1445391"/>
          <a:ext cx="3732479" cy="20106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9" name="3 Título"/>
          <p:cNvSpPr>
            <a:spLocks noGrp="1"/>
          </p:cNvSpPr>
          <p:nvPr>
            <p:ph type="title"/>
          </p:nvPr>
        </p:nvSpPr>
        <p:spPr>
          <a:xfrm>
            <a:off x="35496" y="108887"/>
            <a:ext cx="9032794" cy="769441"/>
          </a:xfrm>
        </p:spPr>
        <p:txBody>
          <a:bodyPr/>
          <a:lstStyle/>
          <a:p>
            <a:pPr algn="r"/>
            <a:r>
              <a:rPr lang="es-MX" sz="2400" cap="none" dirty="0"/>
              <a:t>Resoluciones de la Comisionada Presidenta  Blanca Lilia Ibarra</a:t>
            </a:r>
            <a:br>
              <a:rPr lang="es-MX" dirty="0"/>
            </a:br>
            <a:r>
              <a:rPr lang="es-MX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en materia de acceso a la información y protección de datos</a:t>
            </a:r>
            <a:endParaRPr lang="es-MX" sz="1600" b="0" cap="none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graphicFrame>
        <p:nvGraphicFramePr>
          <p:cNvPr id="2" name="1 Gráfico"/>
          <p:cNvGraphicFramePr/>
          <p:nvPr>
            <p:extLst>
              <p:ext uri="{D42A27DB-BD31-4B8C-83A1-F6EECF244321}">
                <p14:modId xmlns:p14="http://schemas.microsoft.com/office/powerpoint/2010/main" val="4092000880"/>
              </p:ext>
            </p:extLst>
          </p:nvPr>
        </p:nvGraphicFramePr>
        <p:xfrm>
          <a:off x="4134950" y="1179886"/>
          <a:ext cx="3725909" cy="256297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3 CuadroTexto"/>
          <p:cNvSpPr txBox="1"/>
          <p:nvPr/>
        </p:nvSpPr>
        <p:spPr>
          <a:xfrm>
            <a:off x="239455" y="1081756"/>
            <a:ext cx="41069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Acceso a la información</a:t>
            </a:r>
          </a:p>
        </p:txBody>
      </p:sp>
      <p:sp>
        <p:nvSpPr>
          <p:cNvPr id="13" name="12 CuadroTexto"/>
          <p:cNvSpPr txBox="1"/>
          <p:nvPr/>
        </p:nvSpPr>
        <p:spPr>
          <a:xfrm>
            <a:off x="1855995" y="2216087"/>
            <a:ext cx="62622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0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50</a:t>
            </a:r>
          </a:p>
        </p:txBody>
      </p:sp>
      <p:sp>
        <p:nvSpPr>
          <p:cNvPr id="18" name="17 CuadroTexto"/>
          <p:cNvSpPr txBox="1"/>
          <p:nvPr/>
        </p:nvSpPr>
        <p:spPr>
          <a:xfrm>
            <a:off x="2482217" y="6390605"/>
            <a:ext cx="439071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59  resoluciones en total</a:t>
            </a:r>
          </a:p>
        </p:txBody>
      </p:sp>
      <p:sp>
        <p:nvSpPr>
          <p:cNvPr id="10" name="9 CuadroTexto"/>
          <p:cNvSpPr txBox="1"/>
          <p:nvPr/>
        </p:nvSpPr>
        <p:spPr>
          <a:xfrm>
            <a:off x="203078" y="3906151"/>
            <a:ext cx="41069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Protección de datos personales</a:t>
            </a:r>
          </a:p>
        </p:txBody>
      </p:sp>
      <p:graphicFrame>
        <p:nvGraphicFramePr>
          <p:cNvPr id="11" name="10 Gráfico"/>
          <p:cNvGraphicFramePr/>
          <p:nvPr>
            <p:extLst>
              <p:ext uri="{D42A27DB-BD31-4B8C-83A1-F6EECF244321}">
                <p14:modId xmlns:p14="http://schemas.microsoft.com/office/powerpoint/2010/main" val="3395937133"/>
              </p:ext>
            </p:extLst>
          </p:nvPr>
        </p:nvGraphicFramePr>
        <p:xfrm>
          <a:off x="203078" y="4218585"/>
          <a:ext cx="3732479" cy="20106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2" name="11 Gráfico"/>
          <p:cNvGraphicFramePr/>
          <p:nvPr>
            <p:extLst>
              <p:ext uri="{D42A27DB-BD31-4B8C-83A1-F6EECF244321}">
                <p14:modId xmlns:p14="http://schemas.microsoft.com/office/powerpoint/2010/main" val="1709730872"/>
              </p:ext>
            </p:extLst>
          </p:nvPr>
        </p:nvGraphicFramePr>
        <p:xfrm>
          <a:off x="4304504" y="3867623"/>
          <a:ext cx="3386799" cy="24862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195819579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9" name="18 Gráfico"/>
          <p:cNvGraphicFramePr/>
          <p:nvPr>
            <p:extLst>
              <p:ext uri="{D42A27DB-BD31-4B8C-83A1-F6EECF244321}">
                <p14:modId xmlns:p14="http://schemas.microsoft.com/office/powerpoint/2010/main" val="3751187616"/>
              </p:ext>
            </p:extLst>
          </p:nvPr>
        </p:nvGraphicFramePr>
        <p:xfrm>
          <a:off x="390305" y="1585893"/>
          <a:ext cx="3732479" cy="20106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9" name="3 Título"/>
          <p:cNvSpPr>
            <a:spLocks noGrp="1"/>
          </p:cNvSpPr>
          <p:nvPr>
            <p:ph type="title"/>
          </p:nvPr>
        </p:nvSpPr>
        <p:spPr>
          <a:xfrm>
            <a:off x="35496" y="108887"/>
            <a:ext cx="9032794" cy="769441"/>
          </a:xfrm>
        </p:spPr>
        <p:txBody>
          <a:bodyPr/>
          <a:lstStyle/>
          <a:p>
            <a:pPr algn="r"/>
            <a:r>
              <a:rPr lang="es-MX" sz="2400" cap="none" dirty="0"/>
              <a:t>Resoluciones del Comisionado </a:t>
            </a:r>
            <a:r>
              <a:rPr lang="es-MX" sz="2400" dirty="0"/>
              <a:t>Adrián Alcalá Méndez</a:t>
            </a:r>
            <a:br>
              <a:rPr lang="es-MX" dirty="0"/>
            </a:br>
            <a:r>
              <a:rPr lang="es-MX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en materia de acceso a la información y protección de datos</a:t>
            </a:r>
            <a:endParaRPr lang="es-MX" sz="1600" b="0" cap="none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graphicFrame>
        <p:nvGraphicFramePr>
          <p:cNvPr id="2" name="1 Gráfico"/>
          <p:cNvGraphicFramePr/>
          <p:nvPr>
            <p:extLst>
              <p:ext uri="{D42A27DB-BD31-4B8C-83A1-F6EECF244321}">
                <p14:modId xmlns:p14="http://schemas.microsoft.com/office/powerpoint/2010/main" val="2516343357"/>
              </p:ext>
            </p:extLst>
          </p:nvPr>
        </p:nvGraphicFramePr>
        <p:xfrm>
          <a:off x="3972520" y="1220586"/>
          <a:ext cx="3892838" cy="256297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3 CuadroTexto"/>
          <p:cNvSpPr txBox="1"/>
          <p:nvPr/>
        </p:nvSpPr>
        <p:spPr>
          <a:xfrm>
            <a:off x="203078" y="1122097"/>
            <a:ext cx="41069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Acceso a la información</a:t>
            </a:r>
          </a:p>
        </p:txBody>
      </p:sp>
      <p:sp>
        <p:nvSpPr>
          <p:cNvPr id="13" name="12 CuadroTexto"/>
          <p:cNvSpPr txBox="1"/>
          <p:nvPr/>
        </p:nvSpPr>
        <p:spPr>
          <a:xfrm>
            <a:off x="1896177" y="2340654"/>
            <a:ext cx="7565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0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23</a:t>
            </a:r>
          </a:p>
        </p:txBody>
      </p:sp>
      <p:sp>
        <p:nvSpPr>
          <p:cNvPr id="18" name="17 CuadroTexto"/>
          <p:cNvSpPr txBox="1"/>
          <p:nvPr/>
        </p:nvSpPr>
        <p:spPr>
          <a:xfrm>
            <a:off x="2518075" y="6327192"/>
            <a:ext cx="439071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25 resoluciones en total</a:t>
            </a:r>
          </a:p>
        </p:txBody>
      </p:sp>
      <p:cxnSp>
        <p:nvCxnSpPr>
          <p:cNvPr id="8" name="7 Conector recto"/>
          <p:cNvCxnSpPr/>
          <p:nvPr/>
        </p:nvCxnSpPr>
        <p:spPr>
          <a:xfrm>
            <a:off x="173420" y="3733781"/>
            <a:ext cx="8765628" cy="0"/>
          </a:xfrm>
          <a:prstGeom prst="line">
            <a:avLst/>
          </a:prstGeom>
          <a:ln w="3175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9 CuadroTexto"/>
          <p:cNvSpPr txBox="1"/>
          <p:nvPr/>
        </p:nvSpPr>
        <p:spPr>
          <a:xfrm>
            <a:off x="203078" y="3781655"/>
            <a:ext cx="41069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Protección de datos personales</a:t>
            </a:r>
          </a:p>
        </p:txBody>
      </p:sp>
      <p:graphicFrame>
        <p:nvGraphicFramePr>
          <p:cNvPr id="12" name="10 Gráfico"/>
          <p:cNvGraphicFramePr/>
          <p:nvPr>
            <p:extLst>
              <p:ext uri="{D42A27DB-BD31-4B8C-83A1-F6EECF244321}">
                <p14:modId xmlns:p14="http://schemas.microsoft.com/office/powerpoint/2010/main" val="2435355891"/>
              </p:ext>
            </p:extLst>
          </p:nvPr>
        </p:nvGraphicFramePr>
        <p:xfrm>
          <a:off x="355005" y="4150987"/>
          <a:ext cx="3732479" cy="20106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5" name="1 Gráfico">
            <a:extLst>
              <a:ext uri="{FF2B5EF4-FFF2-40B4-BE49-F238E27FC236}">
                <a16:creationId xmlns:a16="http://schemas.microsoft.com/office/drawing/2014/main" id="{824F7FE7-19C9-4ED0-8535-EDF531FEFE2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424677603"/>
              </p:ext>
            </p:extLst>
          </p:nvPr>
        </p:nvGraphicFramePr>
        <p:xfrm>
          <a:off x="3972520" y="4118239"/>
          <a:ext cx="3892838" cy="256297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112163608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9" name="18 Gráfico"/>
          <p:cNvGraphicFramePr/>
          <p:nvPr>
            <p:extLst>
              <p:ext uri="{D42A27DB-BD31-4B8C-83A1-F6EECF244321}">
                <p14:modId xmlns:p14="http://schemas.microsoft.com/office/powerpoint/2010/main" val="3939496283"/>
              </p:ext>
            </p:extLst>
          </p:nvPr>
        </p:nvGraphicFramePr>
        <p:xfrm>
          <a:off x="390305" y="1585893"/>
          <a:ext cx="3732479" cy="20106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9" name="3 Título"/>
          <p:cNvSpPr>
            <a:spLocks noGrp="1"/>
          </p:cNvSpPr>
          <p:nvPr>
            <p:ph type="title"/>
          </p:nvPr>
        </p:nvSpPr>
        <p:spPr>
          <a:xfrm>
            <a:off x="35496" y="108887"/>
            <a:ext cx="9032794" cy="769441"/>
          </a:xfrm>
        </p:spPr>
        <p:txBody>
          <a:bodyPr/>
          <a:lstStyle/>
          <a:p>
            <a:pPr algn="r"/>
            <a:r>
              <a:rPr lang="es-MX" sz="2400" cap="none" dirty="0"/>
              <a:t>Resoluciones del Comisionado </a:t>
            </a:r>
            <a:r>
              <a:rPr lang="es-MX" sz="2400" dirty="0"/>
              <a:t>Francisco Javier Acuña Llamas</a:t>
            </a:r>
            <a:br>
              <a:rPr lang="es-MX" dirty="0"/>
            </a:br>
            <a:r>
              <a:rPr lang="es-MX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en materia de acceso a la información y protección de datos</a:t>
            </a:r>
            <a:endParaRPr lang="es-MX" sz="1600" b="0" cap="none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graphicFrame>
        <p:nvGraphicFramePr>
          <p:cNvPr id="2" name="1 Gráfico"/>
          <p:cNvGraphicFramePr/>
          <p:nvPr>
            <p:extLst>
              <p:ext uri="{D42A27DB-BD31-4B8C-83A1-F6EECF244321}">
                <p14:modId xmlns:p14="http://schemas.microsoft.com/office/powerpoint/2010/main" val="1850270359"/>
              </p:ext>
            </p:extLst>
          </p:nvPr>
        </p:nvGraphicFramePr>
        <p:xfrm>
          <a:off x="3972520" y="1220586"/>
          <a:ext cx="3892838" cy="256297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3 CuadroTexto"/>
          <p:cNvSpPr txBox="1"/>
          <p:nvPr/>
        </p:nvSpPr>
        <p:spPr>
          <a:xfrm>
            <a:off x="203078" y="1122097"/>
            <a:ext cx="41069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Acceso a la información</a:t>
            </a:r>
          </a:p>
        </p:txBody>
      </p:sp>
      <p:sp>
        <p:nvSpPr>
          <p:cNvPr id="13" name="12 CuadroTexto"/>
          <p:cNvSpPr txBox="1"/>
          <p:nvPr/>
        </p:nvSpPr>
        <p:spPr>
          <a:xfrm>
            <a:off x="1896177" y="2340654"/>
            <a:ext cx="7565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0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60</a:t>
            </a:r>
          </a:p>
        </p:txBody>
      </p:sp>
      <p:sp>
        <p:nvSpPr>
          <p:cNvPr id="18" name="17 CuadroTexto"/>
          <p:cNvSpPr txBox="1"/>
          <p:nvPr/>
        </p:nvSpPr>
        <p:spPr>
          <a:xfrm>
            <a:off x="2518075" y="6312236"/>
            <a:ext cx="439071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70 resoluciones en total</a:t>
            </a:r>
          </a:p>
        </p:txBody>
      </p:sp>
      <p:cxnSp>
        <p:nvCxnSpPr>
          <p:cNvPr id="8" name="7 Conector recto"/>
          <p:cNvCxnSpPr/>
          <p:nvPr/>
        </p:nvCxnSpPr>
        <p:spPr>
          <a:xfrm>
            <a:off x="173420" y="3733781"/>
            <a:ext cx="8765628" cy="0"/>
          </a:xfrm>
          <a:prstGeom prst="line">
            <a:avLst/>
          </a:prstGeom>
          <a:ln w="3175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9 CuadroTexto"/>
          <p:cNvSpPr txBox="1"/>
          <p:nvPr/>
        </p:nvSpPr>
        <p:spPr>
          <a:xfrm>
            <a:off x="203078" y="3781655"/>
            <a:ext cx="41069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Protección de datos personales</a:t>
            </a:r>
          </a:p>
        </p:txBody>
      </p:sp>
      <p:graphicFrame>
        <p:nvGraphicFramePr>
          <p:cNvPr id="12" name="10 Gráfico"/>
          <p:cNvGraphicFramePr/>
          <p:nvPr>
            <p:extLst>
              <p:ext uri="{D42A27DB-BD31-4B8C-83A1-F6EECF244321}">
                <p14:modId xmlns:p14="http://schemas.microsoft.com/office/powerpoint/2010/main" val="1585592156"/>
              </p:ext>
            </p:extLst>
          </p:nvPr>
        </p:nvGraphicFramePr>
        <p:xfrm>
          <a:off x="355005" y="4150987"/>
          <a:ext cx="3732479" cy="20106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5" name="1 Gráfico">
            <a:extLst>
              <a:ext uri="{FF2B5EF4-FFF2-40B4-BE49-F238E27FC236}">
                <a16:creationId xmlns:a16="http://schemas.microsoft.com/office/drawing/2014/main" id="{824F7FE7-19C9-4ED0-8535-EDF531FEFE2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63664147"/>
              </p:ext>
            </p:extLst>
          </p:nvPr>
        </p:nvGraphicFramePr>
        <p:xfrm>
          <a:off x="3972520" y="4118239"/>
          <a:ext cx="3892838" cy="256297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204851094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9" name="18 Gráfico"/>
          <p:cNvGraphicFramePr/>
          <p:nvPr>
            <p:extLst>
              <p:ext uri="{D42A27DB-BD31-4B8C-83A1-F6EECF244321}">
                <p14:modId xmlns:p14="http://schemas.microsoft.com/office/powerpoint/2010/main" val="2229816444"/>
              </p:ext>
            </p:extLst>
          </p:nvPr>
        </p:nvGraphicFramePr>
        <p:xfrm>
          <a:off x="266145" y="1445391"/>
          <a:ext cx="3732479" cy="20106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9" name="3 Título"/>
          <p:cNvSpPr>
            <a:spLocks noGrp="1"/>
          </p:cNvSpPr>
          <p:nvPr>
            <p:ph type="title"/>
          </p:nvPr>
        </p:nvSpPr>
        <p:spPr>
          <a:xfrm>
            <a:off x="35496" y="108887"/>
            <a:ext cx="9032794" cy="769441"/>
          </a:xfrm>
        </p:spPr>
        <p:txBody>
          <a:bodyPr/>
          <a:lstStyle/>
          <a:p>
            <a:pPr algn="r"/>
            <a:r>
              <a:rPr lang="es-MX" sz="2400" cap="none" dirty="0"/>
              <a:t>Resoluciones de la Comisionada Josefina Román Vergara</a:t>
            </a:r>
            <a:br>
              <a:rPr lang="es-MX" dirty="0"/>
            </a:br>
            <a:r>
              <a:rPr lang="es-MX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en materia de acceso a la información y protección de datos</a:t>
            </a:r>
            <a:endParaRPr lang="es-MX" sz="1600" b="0" cap="none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graphicFrame>
        <p:nvGraphicFramePr>
          <p:cNvPr id="2" name="1 Gráfico"/>
          <p:cNvGraphicFramePr/>
          <p:nvPr>
            <p:extLst>
              <p:ext uri="{D42A27DB-BD31-4B8C-83A1-F6EECF244321}">
                <p14:modId xmlns:p14="http://schemas.microsoft.com/office/powerpoint/2010/main" val="740025372"/>
              </p:ext>
            </p:extLst>
          </p:nvPr>
        </p:nvGraphicFramePr>
        <p:xfrm>
          <a:off x="4134950" y="1179886"/>
          <a:ext cx="3725909" cy="256297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3 CuadroTexto"/>
          <p:cNvSpPr txBox="1"/>
          <p:nvPr/>
        </p:nvSpPr>
        <p:spPr>
          <a:xfrm>
            <a:off x="239455" y="1081756"/>
            <a:ext cx="41069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Acceso a la información</a:t>
            </a:r>
          </a:p>
        </p:txBody>
      </p:sp>
      <p:sp>
        <p:nvSpPr>
          <p:cNvPr id="13" name="12 CuadroTexto"/>
          <p:cNvSpPr txBox="1"/>
          <p:nvPr/>
        </p:nvSpPr>
        <p:spPr>
          <a:xfrm>
            <a:off x="1855995" y="2216087"/>
            <a:ext cx="62622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0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53</a:t>
            </a:r>
          </a:p>
        </p:txBody>
      </p:sp>
      <p:sp>
        <p:nvSpPr>
          <p:cNvPr id="18" name="17 CuadroTexto"/>
          <p:cNvSpPr txBox="1"/>
          <p:nvPr/>
        </p:nvSpPr>
        <p:spPr>
          <a:xfrm>
            <a:off x="2482217" y="6390605"/>
            <a:ext cx="439071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64  resoluciones en total</a:t>
            </a:r>
          </a:p>
        </p:txBody>
      </p:sp>
      <p:sp>
        <p:nvSpPr>
          <p:cNvPr id="10" name="9 CuadroTexto"/>
          <p:cNvSpPr txBox="1"/>
          <p:nvPr/>
        </p:nvSpPr>
        <p:spPr>
          <a:xfrm>
            <a:off x="203078" y="3906151"/>
            <a:ext cx="41069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Protección de datos personales</a:t>
            </a:r>
          </a:p>
        </p:txBody>
      </p:sp>
      <p:graphicFrame>
        <p:nvGraphicFramePr>
          <p:cNvPr id="11" name="10 Gráfico"/>
          <p:cNvGraphicFramePr/>
          <p:nvPr>
            <p:extLst>
              <p:ext uri="{D42A27DB-BD31-4B8C-83A1-F6EECF244321}">
                <p14:modId xmlns:p14="http://schemas.microsoft.com/office/powerpoint/2010/main" val="3014913310"/>
              </p:ext>
            </p:extLst>
          </p:nvPr>
        </p:nvGraphicFramePr>
        <p:xfrm>
          <a:off x="203078" y="4218585"/>
          <a:ext cx="3732479" cy="20106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2" name="11 Gráfico"/>
          <p:cNvGraphicFramePr/>
          <p:nvPr>
            <p:extLst>
              <p:ext uri="{D42A27DB-BD31-4B8C-83A1-F6EECF244321}">
                <p14:modId xmlns:p14="http://schemas.microsoft.com/office/powerpoint/2010/main" val="1032985783"/>
              </p:ext>
            </p:extLst>
          </p:nvPr>
        </p:nvGraphicFramePr>
        <p:xfrm>
          <a:off x="4474060" y="3867623"/>
          <a:ext cx="3386799" cy="24862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1450187889"/>
      </p:ext>
    </p:extLst>
  </p:cSld>
  <p:clrMapOvr>
    <a:masterClrMapping/>
  </p:clrMapOvr>
</p:sld>
</file>

<file path=ppt/theme/theme1.xml><?xml version="1.0" encoding="utf-8"?>
<a:theme xmlns:a="http://schemas.openxmlformats.org/drawingml/2006/main" name="Diseño personalizado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73329</TotalTime>
  <Words>605</Words>
  <Application>Microsoft Office PowerPoint</Application>
  <PresentationFormat>Presentación en pantalla (4:3)</PresentationFormat>
  <Paragraphs>110</Paragraphs>
  <Slides>12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2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12</vt:i4>
      </vt:variant>
    </vt:vector>
  </HeadingPairs>
  <TitlesOfParts>
    <vt:vector size="15" baseType="lpstr">
      <vt:lpstr>Arial</vt:lpstr>
      <vt:lpstr>Calibri</vt:lpstr>
      <vt:lpstr>Diseño personalizado</vt:lpstr>
      <vt:lpstr>Resoluciones de la Sesión del Pleno  03 de febrero de 2021 </vt:lpstr>
      <vt:lpstr>Resoluciones en materia de acceso a la información y protección de datos</vt:lpstr>
      <vt:lpstr>Sentido de las resoluciones en materia de acceso a la información y protección de datos</vt:lpstr>
      <vt:lpstr>Sentido de las resoluciones en materia de acceso a la información</vt:lpstr>
      <vt:lpstr>Sentido de las resoluciones en materia de protección de datos</vt:lpstr>
      <vt:lpstr>Resoluciones de la Comisionada Presidenta  Blanca Lilia Ibarra en materia de acceso a la información y protección de datos</vt:lpstr>
      <vt:lpstr>Resoluciones del Comisionado Adrián Alcalá Méndez en materia de acceso a la información y protección de datos</vt:lpstr>
      <vt:lpstr>Resoluciones del Comisionado Francisco Javier Acuña Llamas en materia de acceso a la información y protección de datos</vt:lpstr>
      <vt:lpstr>Resoluciones de la Comisionada Josefina Román Vergara en materia de acceso a la información y protección de datos</vt:lpstr>
      <vt:lpstr>Resoluciones de la Comisionada  Norma Julieta del Rio Venegas en materia de acceso a la información y protección de datos</vt:lpstr>
      <vt:lpstr>Resoluciones del Comisionado Oscar Mauricio Guerra Ford en materia de acceso a la información y protección de datos</vt:lpstr>
      <vt:lpstr>Resoluciones del Comisionado Rosendoevgueni Monterrey Chepov  en materia de acceso a la información y protección de datos</vt:lpstr>
    </vt:vector>
  </TitlesOfParts>
  <Company>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 O</dc:creator>
  <cp:lastModifiedBy>Giselda Baca</cp:lastModifiedBy>
  <cp:revision>1852</cp:revision>
  <cp:lastPrinted>2019-03-22T17:20:28Z</cp:lastPrinted>
  <dcterms:created xsi:type="dcterms:W3CDTF">2015-01-07T19:47:33Z</dcterms:created>
  <dcterms:modified xsi:type="dcterms:W3CDTF">2021-02-09T20:50:43Z</dcterms:modified>
</cp:coreProperties>
</file>